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90" r:id="rId3"/>
    <p:sldId id="389" r:id="rId4"/>
    <p:sldId id="391" r:id="rId5"/>
    <p:sldId id="339" r:id="rId6"/>
    <p:sldId id="393" r:id="rId7"/>
    <p:sldId id="394" r:id="rId8"/>
    <p:sldId id="385" r:id="rId9"/>
    <p:sldId id="411" r:id="rId10"/>
    <p:sldId id="340" r:id="rId11"/>
    <p:sldId id="341" r:id="rId12"/>
    <p:sldId id="343" r:id="rId13"/>
    <p:sldId id="377" r:id="rId14"/>
    <p:sldId id="344" r:id="rId15"/>
    <p:sldId id="345" r:id="rId16"/>
    <p:sldId id="378" r:id="rId17"/>
    <p:sldId id="346" r:id="rId18"/>
    <p:sldId id="420" r:id="rId19"/>
    <p:sldId id="414" r:id="rId20"/>
    <p:sldId id="415" r:id="rId21"/>
    <p:sldId id="347" r:id="rId22"/>
    <p:sldId id="349" r:id="rId23"/>
    <p:sldId id="403" r:id="rId24"/>
    <p:sldId id="404" r:id="rId25"/>
    <p:sldId id="405" r:id="rId26"/>
    <p:sldId id="416" r:id="rId27"/>
    <p:sldId id="417" r:id="rId28"/>
    <p:sldId id="418" r:id="rId29"/>
    <p:sldId id="419" r:id="rId30"/>
    <p:sldId id="407" r:id="rId31"/>
    <p:sldId id="412" r:id="rId32"/>
    <p:sldId id="406" r:id="rId33"/>
    <p:sldId id="408" r:id="rId34"/>
    <p:sldId id="409" r:id="rId35"/>
    <p:sldId id="410" r:id="rId36"/>
    <p:sldId id="398" r:id="rId37"/>
  </p:sldIdLst>
  <p:sldSz cx="9144000" cy="6858000" type="screen4x3"/>
  <p:notesSz cx="6881813" cy="9296400"/>
  <p:defaultTextStyle>
    <a:defPPr>
      <a:defRPr lang="es-ES_tradnl"/>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74"/>
    <a:srgbClr val="66FF33"/>
    <a:srgbClr val="CAE8AA"/>
    <a:srgbClr val="BAE18F"/>
    <a:srgbClr val="D7E5F5"/>
    <a:srgbClr val="000000"/>
    <a:srgbClr val="ECECEC"/>
    <a:srgbClr val="E6E6E6"/>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50" autoAdjust="0"/>
    <p:restoredTop sz="94660"/>
  </p:normalViewPr>
  <p:slideViewPr>
    <p:cSldViewPr snapToGrid="0" snapToObjects="1">
      <p:cViewPr>
        <p:scale>
          <a:sx n="76" d="100"/>
          <a:sy n="76" d="100"/>
        </p:scale>
        <p:origin x="-118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hj59cc\AppData\Local\Microsoft\Windows\Temporary%20Internet%20Files\Content.Outlook\CAQUWUJS\ESTADISTICAS%20SAT%20-%20copia%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STC2_2013\ReporteMensual\Datos%20Presentaci&#243;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STC2_2013\ReporteMensual\Estimaci&#243;nF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9998305082804722E-2"/>
          <c:y val="4.9069712712111524E-2"/>
          <c:w val="0.96000338983439049"/>
          <c:h val="0.3803166173159655"/>
        </c:manualLayout>
      </c:layout>
      <c:lineChart>
        <c:grouping val="standard"/>
        <c:varyColors val="0"/>
        <c:ser>
          <c:idx val="0"/>
          <c:order val="0"/>
          <c:tx>
            <c:strRef>
              <c:f>'Graficas emisores'!$B$22</c:f>
              <c:strCache>
                <c:ptCount val="1"/>
                <c:pt idx="0">
                  <c:v>TOTAL</c:v>
                </c:pt>
              </c:strCache>
            </c:strRef>
          </c:tx>
          <c:dLbls>
            <c:dLbl>
              <c:idx val="0"/>
              <c:layout>
                <c:manualLayout>
                  <c:x val="-4.7268721104812034E-2"/>
                  <c:y val="6.6913244607424732E-2"/>
                </c:manualLayout>
              </c:layout>
              <c:showLegendKey val="0"/>
              <c:showVal val="1"/>
              <c:showCatName val="0"/>
              <c:showSerName val="0"/>
              <c:showPercent val="0"/>
              <c:showBubbleSize val="0"/>
            </c:dLbl>
            <c:dLbl>
              <c:idx val="1"/>
              <c:layout>
                <c:manualLayout>
                  <c:x val="-4.9086748839612671E-2"/>
                  <c:y val="7.1374127581253069E-2"/>
                </c:manualLayout>
              </c:layout>
              <c:showLegendKey val="0"/>
              <c:showVal val="1"/>
              <c:showCatName val="0"/>
              <c:showSerName val="0"/>
              <c:showPercent val="0"/>
              <c:showBubbleSize val="0"/>
            </c:dLbl>
            <c:dLbl>
              <c:idx val="2"/>
              <c:layout>
                <c:manualLayout>
                  <c:x val="-4.7268721104812034E-2"/>
                  <c:y val="6.6913244607424732E-2"/>
                </c:manualLayout>
              </c:layout>
              <c:showLegendKey val="0"/>
              <c:showVal val="1"/>
              <c:showCatName val="0"/>
              <c:showSerName val="0"/>
              <c:showPercent val="0"/>
              <c:showBubbleSize val="0"/>
            </c:dLbl>
            <c:dLbl>
              <c:idx val="3"/>
              <c:layout>
                <c:manualLayout>
                  <c:x val="-4.9086748839612671E-2"/>
                  <c:y val="7.1374127581253069E-2"/>
                </c:manualLayout>
              </c:layout>
              <c:showLegendKey val="0"/>
              <c:showVal val="1"/>
              <c:showCatName val="0"/>
              <c:showSerName val="0"/>
              <c:showPercent val="0"/>
              <c:showBubbleSize val="0"/>
            </c:dLbl>
            <c:dLbl>
              <c:idx val="4"/>
              <c:layout>
                <c:manualLayout>
                  <c:x val="-5.2722804309212834E-2"/>
                  <c:y val="6.2452361633597124E-2"/>
                </c:manualLayout>
              </c:layout>
              <c:showLegendKey val="0"/>
              <c:showVal val="1"/>
              <c:showCatName val="0"/>
              <c:showSerName val="0"/>
              <c:showPercent val="0"/>
              <c:showBubbleSize val="0"/>
            </c:dLbl>
            <c:dLbl>
              <c:idx val="5"/>
              <c:layout>
                <c:manualLayout>
                  <c:x val="-4.1814637900411282E-2"/>
                  <c:y val="6.3211451370324037E-2"/>
                </c:manualLayout>
              </c:layout>
              <c:showLegendKey val="0"/>
              <c:showVal val="1"/>
              <c:showCatName val="0"/>
              <c:showSerName val="0"/>
              <c:showPercent val="0"/>
              <c:showBubbleSize val="0"/>
            </c:dLbl>
            <c:dLbl>
              <c:idx val="6"/>
              <c:layout>
                <c:manualLayout>
                  <c:x val="-5.6358859778813296E-2"/>
                  <c:y val="5.3530595685939777E-2"/>
                </c:manualLayout>
              </c:layout>
              <c:showLegendKey val="0"/>
              <c:showVal val="1"/>
              <c:showCatName val="0"/>
              <c:showSerName val="0"/>
              <c:showPercent val="0"/>
              <c:showBubbleSize val="0"/>
            </c:dLbl>
            <c:dLbl>
              <c:idx val="7"/>
              <c:layout>
                <c:manualLayout>
                  <c:x val="-4.7268721104812034E-2"/>
                  <c:y val="5.7991478659768413E-2"/>
                </c:manualLayout>
              </c:layout>
              <c:showLegendKey val="0"/>
              <c:showVal val="1"/>
              <c:showCatName val="0"/>
              <c:showSerName val="0"/>
              <c:showPercent val="0"/>
              <c:showBubbleSize val="0"/>
            </c:dLbl>
            <c:dLbl>
              <c:idx val="8"/>
              <c:layout>
                <c:manualLayout>
                  <c:x val="-4.9086748839612671E-2"/>
                  <c:y val="5.3530595685939777E-2"/>
                </c:manualLayout>
              </c:layout>
              <c:showLegendKey val="0"/>
              <c:showVal val="1"/>
              <c:showCatName val="0"/>
              <c:showSerName val="0"/>
              <c:showPercent val="0"/>
              <c:showBubbleSize val="0"/>
            </c:dLbl>
            <c:dLbl>
              <c:idx val="9"/>
              <c:layout>
                <c:manualLayout>
                  <c:x val="-4.5450693370010932E-2"/>
                  <c:y val="5.7991478659768413E-2"/>
                </c:manualLayout>
              </c:layout>
              <c:showLegendKey val="0"/>
              <c:showVal val="1"/>
              <c:showCatName val="0"/>
              <c:showSerName val="0"/>
              <c:showPercent val="0"/>
              <c:showBubbleSize val="0"/>
            </c:dLbl>
            <c:dLbl>
              <c:idx val="10"/>
              <c:layout>
                <c:manualLayout>
                  <c:x val="-4.7268721104812034E-2"/>
                  <c:y val="5.7991478659768413E-2"/>
                </c:manualLayout>
              </c:layout>
              <c:showLegendKey val="0"/>
              <c:showVal val="1"/>
              <c:showCatName val="0"/>
              <c:showSerName val="0"/>
              <c:showPercent val="0"/>
              <c:showBubbleSize val="0"/>
            </c:dLbl>
            <c:dLbl>
              <c:idx val="11"/>
              <c:layout>
                <c:manualLayout>
                  <c:x val="-3.4542526961208145E-2"/>
                  <c:y val="5.2771177648544894E-2"/>
                </c:manualLayout>
              </c:layout>
              <c:spPr/>
              <c:txPr>
                <a:bodyPr/>
                <a:lstStyle/>
                <a:p>
                  <a:pPr>
                    <a:defRPr sz="800" b="1"/>
                  </a:pPr>
                  <a:endParaRPr lang="es-MX"/>
                </a:p>
              </c:txPr>
              <c:showLegendKey val="0"/>
              <c:showVal val="1"/>
              <c:showCatName val="0"/>
              <c:showSerName val="0"/>
              <c:showPercent val="0"/>
              <c:showBubbleSize val="0"/>
            </c:dLbl>
            <c:txPr>
              <a:bodyPr/>
              <a:lstStyle/>
              <a:p>
                <a:pPr>
                  <a:defRPr sz="800"/>
                </a:pPr>
                <a:endParaRPr lang="es-MX"/>
              </a:p>
            </c:txPr>
            <c:showLegendKey val="0"/>
            <c:showVal val="1"/>
            <c:showCatName val="0"/>
            <c:showSerName val="0"/>
            <c:showPercent val="0"/>
            <c:showBubbleSize val="0"/>
            <c:showLeaderLines val="0"/>
          </c:dLbls>
          <c:cat>
            <c:strRef>
              <c:f>'Graficas emisores'!$A$23:$A$34</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'Graficas emisores'!$B$23:$B$34</c:f>
              <c:numCache>
                <c:formatCode>#,##0</c:formatCode>
                <c:ptCount val="12"/>
                <c:pt idx="0">
                  <c:v>533800</c:v>
                </c:pt>
                <c:pt idx="1">
                  <c:v>548186</c:v>
                </c:pt>
                <c:pt idx="2">
                  <c:v>563327</c:v>
                </c:pt>
                <c:pt idx="3">
                  <c:v>586289</c:v>
                </c:pt>
                <c:pt idx="4">
                  <c:v>600380</c:v>
                </c:pt>
                <c:pt idx="5">
                  <c:v>617416</c:v>
                </c:pt>
                <c:pt idx="6">
                  <c:v>637850</c:v>
                </c:pt>
                <c:pt idx="7">
                  <c:v>654240</c:v>
                </c:pt>
                <c:pt idx="8">
                  <c:v>668530</c:v>
                </c:pt>
                <c:pt idx="9">
                  <c:v>686594</c:v>
                </c:pt>
                <c:pt idx="10">
                  <c:v>692153</c:v>
                </c:pt>
                <c:pt idx="11">
                  <c:v>721993</c:v>
                </c:pt>
              </c:numCache>
            </c:numRef>
          </c:val>
          <c:smooth val="0"/>
        </c:ser>
        <c:dLbls>
          <c:showLegendKey val="0"/>
          <c:showVal val="1"/>
          <c:showCatName val="0"/>
          <c:showSerName val="0"/>
          <c:showPercent val="0"/>
          <c:showBubbleSize val="0"/>
        </c:dLbls>
        <c:marker val="1"/>
        <c:smooth val="0"/>
        <c:axId val="197471616"/>
        <c:axId val="197702784"/>
      </c:lineChart>
      <c:catAx>
        <c:axId val="197471616"/>
        <c:scaling>
          <c:orientation val="minMax"/>
        </c:scaling>
        <c:delete val="1"/>
        <c:axPos val="b"/>
        <c:majorTickMark val="none"/>
        <c:minorTickMark val="none"/>
        <c:tickLblPos val="none"/>
        <c:crossAx val="197702784"/>
        <c:crosses val="autoZero"/>
        <c:auto val="1"/>
        <c:lblAlgn val="ctr"/>
        <c:lblOffset val="100"/>
        <c:noMultiLvlLbl val="0"/>
      </c:catAx>
      <c:valAx>
        <c:axId val="197702784"/>
        <c:scaling>
          <c:orientation val="minMax"/>
        </c:scaling>
        <c:delete val="1"/>
        <c:axPos val="l"/>
        <c:numFmt formatCode="#,##0" sourceLinked="1"/>
        <c:majorTickMark val="none"/>
        <c:minorTickMark val="none"/>
        <c:tickLblPos val="none"/>
        <c:crossAx val="197471616"/>
        <c:crosses val="autoZero"/>
        <c:crossBetween val="between"/>
      </c:valAx>
    </c:plotArea>
    <c:plotVisOnly val="1"/>
    <c:dispBlanksAs val="gap"/>
    <c:showDLblsOverMax val="0"/>
  </c:chart>
  <c:txPr>
    <a:bodyPr/>
    <a:lstStyle/>
    <a:p>
      <a:pPr>
        <a:defRPr sz="1000">
          <a:latin typeface="Agency FB" pitchFamily="34"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8888888888889361"/>
          <c:y val="4.1666666666666664E-2"/>
          <c:w val="0.60302909011374028"/>
          <c:h val="0.89814814814814814"/>
        </c:manualLayout>
      </c:layout>
      <c:pie3DChart>
        <c:varyColors val="1"/>
        <c:ser>
          <c:idx val="0"/>
          <c:order val="0"/>
          <c:explosion val="25"/>
          <c:dPt>
            <c:idx val="0"/>
            <c:bubble3D val="0"/>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dPt>
          <c:dPt>
            <c:idx val="1"/>
            <c:bubble3D val="0"/>
            <c:spPr>
              <a:solidFill>
                <a:schemeClr val="bg1">
                  <a:lumMod val="85000"/>
                </a:schemeClr>
              </a:solidFill>
            </c:spPr>
          </c:dPt>
          <c:dLbls>
            <c:dLbl>
              <c:idx val="0"/>
              <c:layout/>
              <c:showLegendKey val="0"/>
              <c:showVal val="1"/>
              <c:showCatName val="0"/>
              <c:showSerName val="0"/>
              <c:showPercent val="1"/>
              <c:showBubbleSize val="0"/>
            </c:dLbl>
            <c:dLbl>
              <c:idx val="1"/>
              <c:layout/>
              <c:showLegendKey val="0"/>
              <c:showVal val="1"/>
              <c:showCatName val="0"/>
              <c:showSerName val="0"/>
              <c:showPercent val="1"/>
              <c:showBubbleSize val="0"/>
            </c:dLbl>
            <c:showLegendKey val="0"/>
            <c:showVal val="0"/>
            <c:showCatName val="0"/>
            <c:showSerName val="0"/>
            <c:showPercent val="1"/>
            <c:showBubbleSize val="0"/>
            <c:showLeaderLines val="1"/>
          </c:dLbls>
          <c:cat>
            <c:strRef>
              <c:f>FE_6!$A$2:$A$3</c:f>
              <c:strCache>
                <c:ptCount val="2"/>
                <c:pt idx="0">
                  <c:v>  Comprobantes Fiscales Digitales (CFD)</c:v>
                </c:pt>
                <c:pt idx="1">
                  <c:v>  Comprobantes Fiscales Digitales por Internet (CFDI)</c:v>
                </c:pt>
              </c:strCache>
            </c:strRef>
          </c:cat>
          <c:val>
            <c:numRef>
              <c:f>FE_6!$B$2:$B$3</c:f>
              <c:numCache>
                <c:formatCode>#,##0</c:formatCode>
                <c:ptCount val="2"/>
                <c:pt idx="0">
                  <c:v>171493</c:v>
                </c:pt>
                <c:pt idx="1">
                  <c:v>644450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1.6917979002624671E-2"/>
          <c:y val="0.28588546223389055"/>
          <c:w val="0.32171937882765"/>
          <c:h val="0.38307961504811938"/>
        </c:manualLayout>
      </c:layout>
      <c:overlay val="0"/>
    </c:legend>
    <c:plotVisOnly val="1"/>
    <c:dispBlanksAs val="zero"/>
    <c:showDLblsOverMax val="0"/>
  </c:chart>
  <c:txPr>
    <a:bodyPr/>
    <a:lstStyle/>
    <a:p>
      <a:pPr>
        <a:defRPr>
          <a:latin typeface="Constantia" pitchFamily="18"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a:solidFill>
            <a:schemeClr val="tx2">
              <a:lumMod val="40000"/>
              <a:lumOff val="60000"/>
            </a:schemeClr>
          </a:solidFill>
        </a:ln>
      </c:spPr>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'Hoja1 (6)'!$A$4</c:f>
              <c:strCache>
                <c:ptCount val="1"/>
                <c:pt idx="0">
                  <c:v>Acumulado</c:v>
                </c:pt>
              </c:strCache>
            </c:strRef>
          </c:tx>
          <c:spPr>
            <a:solidFill>
              <a:srgbClr val="FF0000"/>
            </a:solidFill>
            <a:effectLst>
              <a:outerShdw blurRad="76200" dist="12700" dir="8100000" sy="-23000" kx="800400" algn="br" rotWithShape="0">
                <a:srgbClr val="00B050">
                  <a:alpha val="20000"/>
                </a:srgbClr>
              </a:outerShdw>
            </a:effectLst>
          </c:spPr>
          <c:invertIfNegative val="0"/>
          <c:dLbls>
            <c:dLbl>
              <c:idx val="0"/>
              <c:layout>
                <c:manualLayout>
                  <c:x val="1.2887635924285141E-2"/>
                  <c:y val="-0.15942028985507287"/>
                </c:manualLayout>
              </c:layout>
              <c:showLegendKey val="0"/>
              <c:showVal val="1"/>
              <c:showCatName val="0"/>
              <c:showSerName val="0"/>
              <c:showPercent val="0"/>
              <c:showBubbleSize val="0"/>
            </c:dLbl>
            <c:dLbl>
              <c:idx val="1"/>
              <c:layout>
                <c:manualLayout>
                  <c:x val="2.2553362867499049E-2"/>
                  <c:y val="-0.15362318840579733"/>
                </c:manualLayout>
              </c:layout>
              <c:showLegendKey val="0"/>
              <c:showVal val="1"/>
              <c:showCatName val="0"/>
              <c:showSerName val="0"/>
              <c:showPercent val="0"/>
              <c:showBubbleSize val="0"/>
            </c:dLbl>
            <c:dLbl>
              <c:idx val="2"/>
              <c:layout>
                <c:manualLayout>
                  <c:x val="9.6657269432138693E-3"/>
                  <c:y val="-0.15942028985507287"/>
                </c:manualLayout>
              </c:layout>
              <c:showLegendKey val="0"/>
              <c:showVal val="1"/>
              <c:showCatName val="0"/>
              <c:showSerName val="0"/>
              <c:showPercent val="0"/>
              <c:showBubbleSize val="0"/>
            </c:dLbl>
            <c:dLbl>
              <c:idx val="3"/>
              <c:layout>
                <c:manualLayout>
                  <c:x val="1.7720499395892094E-2"/>
                  <c:y val="-0.17391304347826125"/>
                </c:manualLayout>
              </c:layout>
              <c:showLegendKey val="0"/>
              <c:showVal val="1"/>
              <c:showCatName val="0"/>
              <c:showSerName val="0"/>
              <c:showPercent val="0"/>
              <c:showBubbleSize val="0"/>
            </c:dLbl>
            <c:dLbl>
              <c:idx val="4"/>
              <c:layout>
                <c:manualLayout>
                  <c:x val="1.7720499395892094E-2"/>
                  <c:y val="-0.20869565217391303"/>
                </c:manualLayout>
              </c:layout>
              <c:showLegendKey val="0"/>
              <c:showVal val="1"/>
              <c:showCatName val="0"/>
              <c:showSerName val="0"/>
              <c:showPercent val="0"/>
              <c:showBubbleSize val="0"/>
            </c:dLbl>
            <c:dLbl>
              <c:idx val="5"/>
              <c:layout>
                <c:manualLayout>
                  <c:x val="1.6109544905356425E-2"/>
                  <c:y val="-0.27246376811594264"/>
                </c:manualLayout>
              </c:layout>
              <c:showLegendKey val="0"/>
              <c:showVal val="1"/>
              <c:showCatName val="0"/>
              <c:showSerName val="0"/>
              <c:showPercent val="0"/>
              <c:showBubbleSize val="0"/>
            </c:dLbl>
            <c:dLbl>
              <c:idx val="6"/>
              <c:layout>
                <c:manualLayout>
                  <c:x val="1.1276681433749497E-2"/>
                  <c:y val="-7.8260869565217425E-2"/>
                </c:manualLayout>
              </c:layout>
              <c:showLegendKey val="0"/>
              <c:showVal val="1"/>
              <c:showCatName val="0"/>
              <c:showSerName val="0"/>
              <c:showPercent val="0"/>
              <c:showBubbleSize val="0"/>
            </c:dLbl>
            <c:dLbl>
              <c:idx val="7"/>
              <c:layout>
                <c:manualLayout>
                  <c:x val="9.6656000964037269E-3"/>
                  <c:y val="-5.7971014492753624E-2"/>
                </c:manualLayout>
              </c:layout>
              <c:showLegendKey val="0"/>
              <c:showVal val="1"/>
              <c:showCatName val="0"/>
              <c:showSerName val="0"/>
              <c:showPercent val="0"/>
              <c:showBubbleSize val="0"/>
            </c:dLbl>
            <c:dLbl>
              <c:idx val="8"/>
              <c:layout>
                <c:manualLayout>
                  <c:x val="1.4304332591191786E-2"/>
                  <c:y val="-5.7971014492753624E-2"/>
                </c:manualLayout>
              </c:layout>
              <c:showLegendKey val="0"/>
              <c:showVal val="1"/>
              <c:showCatName val="0"/>
              <c:showSerName val="0"/>
              <c:showPercent val="0"/>
              <c:showBubbleSize val="0"/>
            </c:dLbl>
            <c:txPr>
              <a:bodyPr rot="-4320000"/>
              <a:lstStyle/>
              <a:p>
                <a:pPr>
                  <a:defRPr>
                    <a:solidFill>
                      <a:schemeClr val="tx1"/>
                    </a:solidFill>
                  </a:defRPr>
                </a:pPr>
                <a:endParaRPr lang="es-MX"/>
              </a:p>
            </c:txPr>
            <c:showLegendKey val="0"/>
            <c:showVal val="1"/>
            <c:showCatName val="0"/>
            <c:showSerName val="0"/>
            <c:showPercent val="0"/>
            <c:showBubbleSize val="0"/>
            <c:showLeaderLines val="0"/>
          </c:dLbls>
          <c:cat>
            <c:numRef>
              <c:f>'Hoja1 (6)'!$B$3:$J$3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'Hoja1 (6)'!$B$4:$J$4</c:f>
              <c:numCache>
                <c:formatCode>#,##0</c:formatCode>
                <c:ptCount val="9"/>
                <c:pt idx="0">
                  <c:v>139509</c:v>
                </c:pt>
                <c:pt idx="1">
                  <c:v>3567689</c:v>
                </c:pt>
                <c:pt idx="2">
                  <c:v>15516665</c:v>
                </c:pt>
                <c:pt idx="3">
                  <c:v>74949018</c:v>
                </c:pt>
                <c:pt idx="4">
                  <c:v>278706069</c:v>
                </c:pt>
                <c:pt idx="5">
                  <c:v>760334813</c:v>
                </c:pt>
                <c:pt idx="6">
                  <c:v>1782497270</c:v>
                </c:pt>
                <c:pt idx="7">
                  <c:v>2981685982</c:v>
                </c:pt>
                <c:pt idx="8">
                  <c:v>1350990912</c:v>
                </c:pt>
              </c:numCache>
            </c:numRef>
          </c:val>
        </c:ser>
        <c:dLbls>
          <c:showLegendKey val="0"/>
          <c:showVal val="1"/>
          <c:showCatName val="0"/>
          <c:showSerName val="0"/>
          <c:showPercent val="0"/>
          <c:showBubbleSize val="0"/>
        </c:dLbls>
        <c:gapWidth val="102"/>
        <c:gapDepth val="137"/>
        <c:shape val="cylinder"/>
        <c:axId val="47396736"/>
        <c:axId val="47399680"/>
        <c:axId val="0"/>
      </c:bar3DChart>
      <c:catAx>
        <c:axId val="47396736"/>
        <c:scaling>
          <c:orientation val="minMax"/>
        </c:scaling>
        <c:delete val="0"/>
        <c:axPos val="b"/>
        <c:numFmt formatCode="General" sourceLinked="1"/>
        <c:majorTickMark val="out"/>
        <c:minorTickMark val="none"/>
        <c:tickLblPos val="nextTo"/>
        <c:crossAx val="47399680"/>
        <c:crosses val="autoZero"/>
        <c:auto val="1"/>
        <c:lblAlgn val="ctr"/>
        <c:lblOffset val="100"/>
        <c:noMultiLvlLbl val="0"/>
      </c:catAx>
      <c:valAx>
        <c:axId val="47399680"/>
        <c:scaling>
          <c:orientation val="minMax"/>
        </c:scaling>
        <c:delete val="1"/>
        <c:axPos val="l"/>
        <c:numFmt formatCode="#,##0" sourceLinked="1"/>
        <c:majorTickMark val="out"/>
        <c:minorTickMark val="none"/>
        <c:tickLblPos val="none"/>
        <c:crossAx val="47396736"/>
        <c:crosses val="autoZero"/>
        <c:crossBetween val="between"/>
      </c:valAx>
    </c:plotArea>
    <c:plotVisOnly val="1"/>
    <c:dispBlanksAs val="gap"/>
    <c:showDLblsOverMax val="0"/>
  </c:chart>
  <c:spPr>
    <a:gradFill>
      <a:gsLst>
        <a:gs pos="0">
          <a:schemeClr val="bg1"/>
        </a:gs>
        <a:gs pos="100000">
          <a:schemeClr val="bg1"/>
        </a:gs>
        <a:gs pos="100000">
          <a:schemeClr val="accent1">
            <a:tint val="50000"/>
            <a:shade val="100000"/>
            <a:satMod val="350000"/>
          </a:schemeClr>
        </a:gs>
      </a:gsLst>
      <a:path path="circle">
        <a:fillToRect l="100000" t="100000"/>
      </a:path>
    </a:gradFill>
    <a:ln w="25400">
      <a:noFill/>
    </a:ln>
  </c:spPr>
  <c:txPr>
    <a:bodyPr/>
    <a:lstStyle/>
    <a:p>
      <a:pPr>
        <a:defRPr sz="1400">
          <a:latin typeface="Constantia" pitchFamily="18" charset="0"/>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E4F8B-FB0F-48B3-87EC-5514A7549D54}"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s-MX"/>
        </a:p>
      </dgm:t>
    </dgm:pt>
    <dgm:pt modelId="{119032FF-44CE-4BDB-9DB4-E84026DB08A6}">
      <dgm:prSet phldrT="[Texto]" custT="1"/>
      <dgm:spPr/>
      <dgm:t>
        <a:bodyPr/>
        <a:lstStyle/>
        <a:p>
          <a:r>
            <a:rPr lang="es-MX" sz="1200" b="1" dirty="0" smtClean="0">
              <a:solidFill>
                <a:schemeClr val="tx1"/>
              </a:solidFill>
              <a:latin typeface="Arial Narrow" pitchFamily="34" charset="0"/>
              <a:cs typeface="Arial" pitchFamily="34" charset="0"/>
            </a:rPr>
            <a:t>Régimen Fiscal</a:t>
          </a:r>
          <a:r>
            <a:rPr lang="es-MX" sz="1200" dirty="0" smtClean="0">
              <a:solidFill>
                <a:schemeClr val="tx1"/>
              </a:solidFill>
              <a:latin typeface="Arial Narrow" pitchFamily="34" charset="0"/>
              <a:cs typeface="Arial" pitchFamily="34" charset="0"/>
            </a:rPr>
            <a:t> (II.2.5.1.5.) </a:t>
          </a:r>
          <a:endParaRPr lang="es-MX" sz="1200" dirty="0">
            <a:solidFill>
              <a:schemeClr val="tx1"/>
            </a:solidFill>
            <a:latin typeface="Arial Narrow" pitchFamily="34" charset="0"/>
          </a:endParaRPr>
        </a:p>
      </dgm:t>
    </dgm:pt>
    <dgm:pt modelId="{E87CB3D4-DDF5-4B2F-BF51-949F0D66019B}" type="parTrans" cxnId="{A0D95940-9E9D-40E3-BB06-561BACB106F4}">
      <dgm:prSet/>
      <dgm:spPr/>
      <dgm:t>
        <a:bodyPr/>
        <a:lstStyle/>
        <a:p>
          <a:endParaRPr lang="es-MX" sz="1200">
            <a:solidFill>
              <a:schemeClr val="tx1"/>
            </a:solidFill>
            <a:latin typeface="Arial Narrow" pitchFamily="34" charset="0"/>
          </a:endParaRPr>
        </a:p>
      </dgm:t>
    </dgm:pt>
    <dgm:pt modelId="{19E12940-8E71-4C6F-A0CE-99E5C7EF0785}" type="sibTrans" cxnId="{A0D95940-9E9D-40E3-BB06-561BACB106F4}">
      <dgm:prSet/>
      <dgm:spPr/>
      <dgm:t>
        <a:bodyPr/>
        <a:lstStyle/>
        <a:p>
          <a:endParaRPr lang="es-MX" sz="1200">
            <a:solidFill>
              <a:schemeClr val="tx1"/>
            </a:solidFill>
            <a:latin typeface="Arial Narrow" pitchFamily="34" charset="0"/>
          </a:endParaRPr>
        </a:p>
      </dgm:t>
    </dgm:pt>
    <dgm:pt modelId="{CEBC5DE2-2A2D-4B42-ABCB-49F4DEA4C17D}">
      <dgm:prSet phldrT="[Texto]" custT="1"/>
      <dgm:spPr/>
      <dgm:t>
        <a:bodyPr/>
        <a:lstStyle/>
        <a:p>
          <a:r>
            <a:rPr lang="es-MX" sz="1200" dirty="0" smtClean="0">
              <a:solidFill>
                <a:schemeClr val="tx1"/>
              </a:solidFill>
              <a:latin typeface="Arial Narrow" pitchFamily="34" charset="0"/>
              <a:cs typeface="Arial" pitchFamily="34" charset="0"/>
            </a:rPr>
            <a:t>Procedimiento para consultar y obtener dicho dato en la página de internet del SAT.</a:t>
          </a:r>
          <a:endParaRPr lang="es-MX" sz="1200" dirty="0">
            <a:solidFill>
              <a:schemeClr val="tx1"/>
            </a:solidFill>
            <a:latin typeface="Arial Narrow" pitchFamily="34" charset="0"/>
          </a:endParaRPr>
        </a:p>
      </dgm:t>
    </dgm:pt>
    <dgm:pt modelId="{55885E51-B1FE-4AFE-A5BB-7FB317C3E199}" type="parTrans" cxnId="{049A3194-3ED2-45FB-8043-831684747B88}">
      <dgm:prSet/>
      <dgm:spPr/>
      <dgm:t>
        <a:bodyPr/>
        <a:lstStyle/>
        <a:p>
          <a:endParaRPr lang="es-MX" sz="1200">
            <a:solidFill>
              <a:schemeClr val="tx1"/>
            </a:solidFill>
            <a:latin typeface="Arial Narrow" pitchFamily="34" charset="0"/>
          </a:endParaRPr>
        </a:p>
      </dgm:t>
    </dgm:pt>
    <dgm:pt modelId="{E43BEB79-26DD-4B7E-AC9B-4AD4DCD4F3F5}" type="sibTrans" cxnId="{049A3194-3ED2-45FB-8043-831684747B88}">
      <dgm:prSet/>
      <dgm:spPr/>
      <dgm:t>
        <a:bodyPr/>
        <a:lstStyle/>
        <a:p>
          <a:endParaRPr lang="es-MX" sz="1200">
            <a:solidFill>
              <a:schemeClr val="tx1"/>
            </a:solidFill>
            <a:latin typeface="Arial Narrow" pitchFamily="34" charset="0"/>
          </a:endParaRPr>
        </a:p>
      </dgm:t>
    </dgm:pt>
    <dgm:pt modelId="{462FD762-28E3-4F78-B1A7-8D8988DC8897}">
      <dgm:prSet phldrT="[Texto]" custT="1"/>
      <dgm:spPr/>
      <dgm:t>
        <a:bodyPr/>
        <a:lstStyle/>
        <a:p>
          <a:r>
            <a:rPr lang="es-MX" sz="1200" b="1" dirty="0" smtClean="0">
              <a:solidFill>
                <a:schemeClr val="tx1"/>
              </a:solidFill>
              <a:latin typeface="Arial Narrow" pitchFamily="34" charset="0"/>
              <a:cs typeface="Arial" pitchFamily="34" charset="0"/>
            </a:rPr>
            <a:t>Unidad de Medida</a:t>
          </a:r>
          <a:r>
            <a:rPr lang="es-MX" sz="1200" dirty="0" smtClean="0">
              <a:solidFill>
                <a:schemeClr val="tx1"/>
              </a:solidFill>
              <a:latin typeface="Arial Narrow" pitchFamily="34" charset="0"/>
              <a:cs typeface="Arial" pitchFamily="34" charset="0"/>
            </a:rPr>
            <a:t> (</a:t>
          </a:r>
          <a:r>
            <a:rPr lang="es-ES" sz="1200" dirty="0" smtClean="0">
              <a:solidFill>
                <a:schemeClr val="tx1"/>
              </a:solidFill>
              <a:latin typeface="Arial Narrow" pitchFamily="34" charset="0"/>
              <a:cs typeface="Arial" pitchFamily="34" charset="0"/>
            </a:rPr>
            <a:t>I.2.7.1.5.) </a:t>
          </a:r>
          <a:endParaRPr lang="es-MX" sz="1200" dirty="0">
            <a:solidFill>
              <a:schemeClr val="tx1"/>
            </a:solidFill>
            <a:latin typeface="Arial Narrow" pitchFamily="34" charset="0"/>
          </a:endParaRPr>
        </a:p>
      </dgm:t>
    </dgm:pt>
    <dgm:pt modelId="{7FCA8936-5E05-4B24-821E-40144C40E260}" type="parTrans" cxnId="{58D855EB-A7C4-49B2-BF8A-F1B488C7116D}">
      <dgm:prSet/>
      <dgm:spPr/>
      <dgm:t>
        <a:bodyPr/>
        <a:lstStyle/>
        <a:p>
          <a:endParaRPr lang="es-MX" sz="1200">
            <a:solidFill>
              <a:schemeClr val="tx1"/>
            </a:solidFill>
            <a:latin typeface="Arial Narrow" pitchFamily="34" charset="0"/>
          </a:endParaRPr>
        </a:p>
      </dgm:t>
    </dgm:pt>
    <dgm:pt modelId="{FA5E284C-2E5E-4552-A338-D676401A7F01}" type="sibTrans" cxnId="{58D855EB-A7C4-49B2-BF8A-F1B488C7116D}">
      <dgm:prSet/>
      <dgm:spPr/>
      <dgm:t>
        <a:bodyPr/>
        <a:lstStyle/>
        <a:p>
          <a:endParaRPr lang="es-MX" sz="1200">
            <a:solidFill>
              <a:schemeClr val="tx1"/>
            </a:solidFill>
            <a:latin typeface="Arial Narrow" pitchFamily="34" charset="0"/>
          </a:endParaRPr>
        </a:p>
      </dgm:t>
    </dgm:pt>
    <dgm:pt modelId="{59390DD1-5CE9-44D2-940F-99D20AABE18E}">
      <dgm:prSet phldrT="[Texto]" custT="1"/>
      <dgm:spPr/>
      <dgm:t>
        <a:bodyPr/>
        <a:lstStyle/>
        <a:p>
          <a:r>
            <a:rPr lang="es-ES" sz="1200" dirty="0" smtClean="0">
              <a:solidFill>
                <a:schemeClr val="tx1"/>
              </a:solidFill>
              <a:latin typeface="Arial Narrow" pitchFamily="34" charset="0"/>
              <a:cs typeface="Arial" pitchFamily="34" charset="0"/>
            </a:rPr>
            <a:t>Sistema General de Unidades de Medida a que se refiere la Ley Federal Sobre Metrología y Normalización y las demás aceptadas por la Secretaría de Economía.</a:t>
          </a:r>
          <a:endParaRPr lang="es-MX" sz="1200" dirty="0">
            <a:solidFill>
              <a:schemeClr val="tx1"/>
            </a:solidFill>
            <a:latin typeface="Arial Narrow" pitchFamily="34" charset="0"/>
          </a:endParaRPr>
        </a:p>
      </dgm:t>
    </dgm:pt>
    <dgm:pt modelId="{C0161B31-277A-47B7-9169-6E2DB28B3B0B}" type="parTrans" cxnId="{3B971F5B-1F9E-4144-8E77-409D8CAAAE89}">
      <dgm:prSet/>
      <dgm:spPr/>
      <dgm:t>
        <a:bodyPr/>
        <a:lstStyle/>
        <a:p>
          <a:endParaRPr lang="es-MX" sz="1200">
            <a:solidFill>
              <a:schemeClr val="tx1"/>
            </a:solidFill>
            <a:latin typeface="Arial Narrow" pitchFamily="34" charset="0"/>
          </a:endParaRPr>
        </a:p>
      </dgm:t>
    </dgm:pt>
    <dgm:pt modelId="{B258CE1F-4288-4E28-8713-69BC0CA2943A}" type="sibTrans" cxnId="{3B971F5B-1F9E-4144-8E77-409D8CAAAE89}">
      <dgm:prSet/>
      <dgm:spPr/>
      <dgm:t>
        <a:bodyPr/>
        <a:lstStyle/>
        <a:p>
          <a:endParaRPr lang="es-MX" sz="1200">
            <a:solidFill>
              <a:schemeClr val="tx1"/>
            </a:solidFill>
            <a:latin typeface="Arial Narrow" pitchFamily="34" charset="0"/>
          </a:endParaRPr>
        </a:p>
      </dgm:t>
    </dgm:pt>
    <dgm:pt modelId="{67429C5C-86E3-49B4-846B-A7851708B589}">
      <dgm:prSet phldrT="[Texto]" custT="1"/>
      <dgm:spPr/>
      <dgm:t>
        <a:bodyPr/>
        <a:lstStyle/>
        <a:p>
          <a:r>
            <a:rPr lang="es-ES" sz="1200" b="1" dirty="0" smtClean="0">
              <a:solidFill>
                <a:schemeClr val="tx1"/>
              </a:solidFill>
              <a:latin typeface="Arial Narrow" pitchFamily="34" charset="0"/>
              <a:cs typeface="Arial" pitchFamily="34" charset="0"/>
            </a:rPr>
            <a:t>Pago en Parcialidades</a:t>
          </a:r>
          <a:r>
            <a:rPr lang="es-ES" sz="1200" dirty="0" smtClean="0">
              <a:solidFill>
                <a:schemeClr val="tx1"/>
              </a:solidFill>
              <a:latin typeface="Arial Narrow" pitchFamily="34" charset="0"/>
              <a:cs typeface="Arial" pitchFamily="34" charset="0"/>
            </a:rPr>
            <a:t> I.2.7.1.12</a:t>
          </a:r>
        </a:p>
        <a:p>
          <a:r>
            <a:rPr lang="es-ES" sz="1200" dirty="0" smtClean="0">
              <a:solidFill>
                <a:schemeClr val="tx1"/>
              </a:solidFill>
              <a:latin typeface="Arial Narrow" pitchFamily="34" charset="0"/>
              <a:cs typeface="Arial" pitchFamily="34" charset="0"/>
            </a:rPr>
            <a:t>I.2.7.1.13 </a:t>
          </a:r>
          <a:endParaRPr lang="es-MX" sz="1200" dirty="0">
            <a:solidFill>
              <a:schemeClr val="tx1"/>
            </a:solidFill>
            <a:latin typeface="Arial Narrow" pitchFamily="34" charset="0"/>
          </a:endParaRPr>
        </a:p>
      </dgm:t>
    </dgm:pt>
    <dgm:pt modelId="{273D08BE-098D-4FD8-9FE7-306F8F61659C}" type="parTrans" cxnId="{43863011-8926-4C7D-BAE6-3912245E5F8E}">
      <dgm:prSet/>
      <dgm:spPr/>
      <dgm:t>
        <a:bodyPr/>
        <a:lstStyle/>
        <a:p>
          <a:endParaRPr lang="es-MX" sz="1200">
            <a:solidFill>
              <a:schemeClr val="tx1"/>
            </a:solidFill>
            <a:latin typeface="Arial Narrow" pitchFamily="34" charset="0"/>
          </a:endParaRPr>
        </a:p>
      </dgm:t>
    </dgm:pt>
    <dgm:pt modelId="{3DA549B0-D5A7-41E1-AC0F-ED60C9B7FC0B}" type="sibTrans" cxnId="{43863011-8926-4C7D-BAE6-3912245E5F8E}">
      <dgm:prSet/>
      <dgm:spPr/>
      <dgm:t>
        <a:bodyPr/>
        <a:lstStyle/>
        <a:p>
          <a:endParaRPr lang="es-MX" sz="1200">
            <a:solidFill>
              <a:schemeClr val="tx1"/>
            </a:solidFill>
            <a:latin typeface="Arial Narrow" pitchFamily="34" charset="0"/>
          </a:endParaRPr>
        </a:p>
      </dgm:t>
    </dgm:pt>
    <dgm:pt modelId="{BD60A735-B7FA-4895-A570-80EAA2A97B90}">
      <dgm:prSet phldrT="[Texto]" custT="1"/>
      <dgm:spPr/>
      <dgm:t>
        <a:bodyPr/>
        <a:lstStyle/>
        <a:p>
          <a:r>
            <a:rPr lang="es-ES" sz="1200" b="1" dirty="0" smtClean="0">
              <a:solidFill>
                <a:schemeClr val="tx1"/>
              </a:solidFill>
              <a:latin typeface="Arial Narrow" pitchFamily="34" charset="0"/>
              <a:cs typeface="Arial" pitchFamily="34" charset="0"/>
            </a:rPr>
            <a:t>Forma de pago</a:t>
          </a:r>
          <a:r>
            <a:rPr lang="es-ES" sz="1200" dirty="0" smtClean="0">
              <a:solidFill>
                <a:schemeClr val="tx1"/>
              </a:solidFill>
              <a:latin typeface="Arial Narrow" pitchFamily="34" charset="0"/>
              <a:cs typeface="Arial" pitchFamily="34" charset="0"/>
            </a:rPr>
            <a:t> (I.2.7.1.12.) </a:t>
          </a:r>
          <a:endParaRPr lang="es-MX" sz="1200" dirty="0">
            <a:solidFill>
              <a:schemeClr val="tx1"/>
            </a:solidFill>
            <a:latin typeface="Arial Narrow" pitchFamily="34" charset="0"/>
          </a:endParaRPr>
        </a:p>
      </dgm:t>
    </dgm:pt>
    <dgm:pt modelId="{1D4BDC07-5790-46A4-BE4C-D8348EB1D548}" type="parTrans" cxnId="{DDBB697C-F587-4EFD-B08C-BA520869889E}">
      <dgm:prSet/>
      <dgm:spPr/>
      <dgm:t>
        <a:bodyPr/>
        <a:lstStyle/>
        <a:p>
          <a:endParaRPr lang="es-MX" sz="1200">
            <a:solidFill>
              <a:schemeClr val="tx1"/>
            </a:solidFill>
            <a:latin typeface="Arial Narrow" pitchFamily="34" charset="0"/>
          </a:endParaRPr>
        </a:p>
      </dgm:t>
    </dgm:pt>
    <dgm:pt modelId="{52EDD87B-8102-433B-9C90-7CA835D07D30}" type="sibTrans" cxnId="{DDBB697C-F587-4EFD-B08C-BA520869889E}">
      <dgm:prSet/>
      <dgm:spPr/>
      <dgm:t>
        <a:bodyPr/>
        <a:lstStyle/>
        <a:p>
          <a:endParaRPr lang="es-MX" sz="1200">
            <a:solidFill>
              <a:schemeClr val="tx1"/>
            </a:solidFill>
            <a:latin typeface="Arial Narrow" pitchFamily="34" charset="0"/>
          </a:endParaRPr>
        </a:p>
      </dgm:t>
    </dgm:pt>
    <dgm:pt modelId="{5F9E66CD-6D19-4246-A3D0-21AFDBC47A09}">
      <dgm:prSet phldrT="[Texto]" custT="1"/>
      <dgm:spPr/>
      <dgm:t>
        <a:bodyPr/>
        <a:lstStyle/>
        <a:p>
          <a:pPr>
            <a:spcAft>
              <a:spcPts val="0"/>
            </a:spcAft>
          </a:pPr>
          <a:r>
            <a:rPr lang="es-MX" sz="1200" b="1" dirty="0" smtClean="0">
              <a:solidFill>
                <a:schemeClr val="tx1"/>
              </a:solidFill>
              <a:latin typeface="Arial Narrow" pitchFamily="34" charset="0"/>
              <a:cs typeface="Arial" pitchFamily="34" charset="0"/>
            </a:rPr>
            <a:t>Régimen Fiscal</a:t>
          </a:r>
        </a:p>
        <a:p>
          <a:pPr>
            <a:spcAft>
              <a:spcPts val="0"/>
            </a:spcAft>
          </a:pPr>
          <a:r>
            <a:rPr lang="es-MX" sz="1200" b="1" dirty="0" smtClean="0">
              <a:solidFill>
                <a:schemeClr val="tx1"/>
              </a:solidFill>
              <a:latin typeface="Arial Narrow" pitchFamily="34" charset="0"/>
              <a:cs typeface="Arial" pitchFamily="34" charset="0"/>
            </a:rPr>
            <a:t>Número de Cuenta Predial</a:t>
          </a:r>
        </a:p>
        <a:p>
          <a:pPr>
            <a:spcAft>
              <a:spcPts val="0"/>
            </a:spcAft>
          </a:pPr>
          <a:r>
            <a:rPr lang="es-MX" sz="1200" b="1" dirty="0" smtClean="0">
              <a:solidFill>
                <a:schemeClr val="tx1"/>
              </a:solidFill>
              <a:latin typeface="Arial Narrow" pitchFamily="34" charset="0"/>
              <a:cs typeface="Arial" pitchFamily="34" charset="0"/>
            </a:rPr>
            <a:t>Forma de pago y cuenta</a:t>
          </a:r>
          <a:r>
            <a:rPr lang="es-MX" sz="1200" dirty="0" smtClean="0">
              <a:solidFill>
                <a:schemeClr val="tx1"/>
              </a:solidFill>
              <a:latin typeface="Arial Narrow" pitchFamily="34" charset="0"/>
              <a:cs typeface="Arial" pitchFamily="34" charset="0"/>
            </a:rPr>
            <a:t> (I.2.7.1.5)</a:t>
          </a:r>
          <a:endParaRPr lang="es-MX" sz="1200" dirty="0">
            <a:solidFill>
              <a:schemeClr val="tx1"/>
            </a:solidFill>
            <a:latin typeface="Arial Narrow" pitchFamily="34" charset="0"/>
          </a:endParaRPr>
        </a:p>
      </dgm:t>
    </dgm:pt>
    <dgm:pt modelId="{81FFE77D-B67F-4723-93FF-008733EC9462}" type="parTrans" cxnId="{12369943-04B1-4423-8DBE-9AF4AB332D03}">
      <dgm:prSet/>
      <dgm:spPr/>
      <dgm:t>
        <a:bodyPr/>
        <a:lstStyle/>
        <a:p>
          <a:endParaRPr lang="es-MX" sz="1200">
            <a:solidFill>
              <a:schemeClr val="tx1"/>
            </a:solidFill>
            <a:latin typeface="Arial Narrow" pitchFamily="34" charset="0"/>
          </a:endParaRPr>
        </a:p>
      </dgm:t>
    </dgm:pt>
    <dgm:pt modelId="{B434ACE2-EC30-48E7-9B0E-294EACCADCA0}" type="sibTrans" cxnId="{12369943-04B1-4423-8DBE-9AF4AB332D03}">
      <dgm:prSet/>
      <dgm:spPr/>
      <dgm:t>
        <a:bodyPr/>
        <a:lstStyle/>
        <a:p>
          <a:endParaRPr lang="es-MX" sz="1200">
            <a:solidFill>
              <a:schemeClr val="tx1"/>
            </a:solidFill>
            <a:latin typeface="Arial Narrow" pitchFamily="34" charset="0"/>
          </a:endParaRPr>
        </a:p>
      </dgm:t>
    </dgm:pt>
    <dgm:pt modelId="{9929F6D4-385A-4C15-8B12-EC1AF372ADFC}">
      <dgm:prSet custT="1"/>
      <dgm:spPr/>
      <dgm:t>
        <a:bodyPr/>
        <a:lstStyle/>
        <a:p>
          <a:r>
            <a:rPr lang="es-ES" sz="1200" dirty="0" smtClean="0">
              <a:solidFill>
                <a:schemeClr val="tx1"/>
              </a:solidFill>
              <a:latin typeface="Arial Narrow" pitchFamily="34" charset="0"/>
              <a:cs typeface="Arial" pitchFamily="34" charset="0"/>
            </a:rPr>
            <a:t>Cuando no sea posible identificar la forma en que se realizará el pago, señalar la expresión “No identificado”</a:t>
          </a:r>
          <a:endParaRPr lang="es-MX" sz="1200" dirty="0">
            <a:solidFill>
              <a:schemeClr val="tx1"/>
            </a:solidFill>
            <a:latin typeface="Arial Narrow" pitchFamily="34" charset="0"/>
          </a:endParaRPr>
        </a:p>
      </dgm:t>
    </dgm:pt>
    <dgm:pt modelId="{3E85D9E6-83E3-45E8-AA8C-0B5A52BC0633}" type="parTrans" cxnId="{46CD60B1-B8C4-4F54-B79D-D95F1CF773C6}">
      <dgm:prSet/>
      <dgm:spPr/>
      <dgm:t>
        <a:bodyPr/>
        <a:lstStyle/>
        <a:p>
          <a:endParaRPr lang="es-MX" sz="1200">
            <a:solidFill>
              <a:schemeClr val="tx1"/>
            </a:solidFill>
            <a:latin typeface="Arial Narrow" pitchFamily="34" charset="0"/>
          </a:endParaRPr>
        </a:p>
      </dgm:t>
    </dgm:pt>
    <dgm:pt modelId="{BD764B64-9873-44EC-99F8-C417303EF4DD}" type="sibTrans" cxnId="{46CD60B1-B8C4-4F54-B79D-D95F1CF773C6}">
      <dgm:prSet/>
      <dgm:spPr/>
      <dgm:t>
        <a:bodyPr/>
        <a:lstStyle/>
        <a:p>
          <a:endParaRPr lang="es-MX" sz="1200">
            <a:solidFill>
              <a:schemeClr val="tx1"/>
            </a:solidFill>
            <a:latin typeface="Arial Narrow" pitchFamily="34" charset="0"/>
          </a:endParaRPr>
        </a:p>
      </dgm:t>
    </dgm:pt>
    <dgm:pt modelId="{B5F36DFB-9499-416B-877F-CCE07896A44B}">
      <dgm:prSet custT="1"/>
      <dgm:spPr/>
      <dgm:t>
        <a:bodyPr/>
        <a:lstStyle/>
        <a:p>
          <a:r>
            <a:rPr lang="es-MX" sz="1200" dirty="0" smtClean="0">
              <a:solidFill>
                <a:schemeClr val="tx1"/>
              </a:solidFill>
              <a:latin typeface="Arial Narrow" pitchFamily="34" charset="0"/>
              <a:cs typeface="Arial" pitchFamily="34" charset="0"/>
            </a:rPr>
            <a:t>Se cumple anotando “NA” o cualquier otra análoga o la información con la que cuenten al momento de expedir los comprobantes.</a:t>
          </a:r>
          <a:endParaRPr lang="es-MX" sz="1200" dirty="0">
            <a:solidFill>
              <a:schemeClr val="tx1"/>
            </a:solidFill>
            <a:latin typeface="Arial Narrow" pitchFamily="34" charset="0"/>
          </a:endParaRPr>
        </a:p>
      </dgm:t>
    </dgm:pt>
    <dgm:pt modelId="{6FFD28C8-F441-4CBE-8E9D-4145F7C506EB}" type="parTrans" cxnId="{A2EB430C-A283-4EE0-B355-601F71A60914}">
      <dgm:prSet/>
      <dgm:spPr/>
      <dgm:t>
        <a:bodyPr/>
        <a:lstStyle/>
        <a:p>
          <a:endParaRPr lang="es-MX" sz="1200">
            <a:solidFill>
              <a:schemeClr val="tx1"/>
            </a:solidFill>
            <a:latin typeface="Arial Narrow" pitchFamily="34" charset="0"/>
          </a:endParaRPr>
        </a:p>
      </dgm:t>
    </dgm:pt>
    <dgm:pt modelId="{6EB71BE9-0A41-4A34-BCC3-895A6B77186C}" type="sibTrans" cxnId="{A2EB430C-A283-4EE0-B355-601F71A60914}">
      <dgm:prSet/>
      <dgm:spPr/>
      <dgm:t>
        <a:bodyPr/>
        <a:lstStyle/>
        <a:p>
          <a:endParaRPr lang="es-MX" sz="1200">
            <a:solidFill>
              <a:schemeClr val="tx1"/>
            </a:solidFill>
            <a:latin typeface="Arial Narrow" pitchFamily="34" charset="0"/>
          </a:endParaRPr>
        </a:p>
      </dgm:t>
    </dgm:pt>
    <dgm:pt modelId="{C8DA970F-1C4D-493B-895A-AE3E0EC8A9E3}">
      <dgm:prSet custT="1"/>
      <dgm:spPr/>
      <dgm:t>
        <a:bodyPr/>
        <a:lstStyle/>
        <a:p>
          <a:r>
            <a:rPr lang="es-MX" sz="1200" b="1" dirty="0" smtClean="0">
              <a:solidFill>
                <a:schemeClr val="tx1"/>
              </a:solidFill>
              <a:latin typeface="Arial Narrow" pitchFamily="34" charset="0"/>
              <a:cs typeface="Arial" pitchFamily="34" charset="0"/>
            </a:rPr>
            <a:t>Unidad de Medida</a:t>
          </a:r>
          <a:r>
            <a:rPr lang="es-MX" sz="1200" dirty="0" smtClean="0">
              <a:solidFill>
                <a:schemeClr val="tx1"/>
              </a:solidFill>
              <a:latin typeface="Arial Narrow" pitchFamily="34" charset="0"/>
              <a:cs typeface="Arial" pitchFamily="34" charset="0"/>
            </a:rPr>
            <a:t> (</a:t>
          </a:r>
          <a:r>
            <a:rPr lang="es-ES" sz="1200" dirty="0" smtClean="0">
              <a:solidFill>
                <a:schemeClr val="tx1"/>
              </a:solidFill>
              <a:latin typeface="Arial Narrow" pitchFamily="34" charset="0"/>
              <a:cs typeface="Arial" pitchFamily="34" charset="0"/>
            </a:rPr>
            <a:t>I.2.7.8) </a:t>
          </a:r>
          <a:endParaRPr lang="es-MX" sz="1200" dirty="0">
            <a:solidFill>
              <a:schemeClr val="tx1"/>
            </a:solidFill>
            <a:latin typeface="Arial Narrow" pitchFamily="34" charset="0"/>
          </a:endParaRPr>
        </a:p>
      </dgm:t>
    </dgm:pt>
    <dgm:pt modelId="{A645AC3F-591C-4478-9CF9-AB1724873507}" type="parTrans" cxnId="{8094FE30-B63A-43E9-B6D9-83E846AD83A1}">
      <dgm:prSet/>
      <dgm:spPr/>
      <dgm:t>
        <a:bodyPr/>
        <a:lstStyle/>
        <a:p>
          <a:endParaRPr lang="es-MX" sz="1200">
            <a:solidFill>
              <a:schemeClr val="tx1"/>
            </a:solidFill>
            <a:latin typeface="Arial Narrow" pitchFamily="34" charset="0"/>
          </a:endParaRPr>
        </a:p>
      </dgm:t>
    </dgm:pt>
    <dgm:pt modelId="{B29A8E7B-2855-4CD2-B86F-DA1653B3A9AE}" type="sibTrans" cxnId="{8094FE30-B63A-43E9-B6D9-83E846AD83A1}">
      <dgm:prSet/>
      <dgm:spPr/>
      <dgm:t>
        <a:bodyPr/>
        <a:lstStyle/>
        <a:p>
          <a:endParaRPr lang="es-MX" sz="1200">
            <a:solidFill>
              <a:schemeClr val="tx1"/>
            </a:solidFill>
            <a:latin typeface="Arial Narrow" pitchFamily="34" charset="0"/>
          </a:endParaRPr>
        </a:p>
      </dgm:t>
    </dgm:pt>
    <dgm:pt modelId="{96AF761C-917B-4E15-AADF-90CC4C6F5010}">
      <dgm:prSet custT="1"/>
      <dgm:spPr/>
      <dgm:t>
        <a:bodyPr/>
        <a:lstStyle/>
        <a:p>
          <a:r>
            <a:rPr lang="es-ES" sz="1200" dirty="0" smtClean="0">
              <a:solidFill>
                <a:schemeClr val="tx1"/>
              </a:solidFill>
              <a:latin typeface="Arial Narrow" pitchFamily="34" charset="0"/>
              <a:cs typeface="Arial" pitchFamily="34" charset="0"/>
            </a:rPr>
            <a:t>Podrán señalar la unidad de medida que utilicen conforme a los usos mercantiles.</a:t>
          </a:r>
          <a:endParaRPr lang="es-MX" sz="1200" dirty="0">
            <a:solidFill>
              <a:schemeClr val="tx1"/>
            </a:solidFill>
            <a:latin typeface="Arial Narrow" pitchFamily="34" charset="0"/>
          </a:endParaRPr>
        </a:p>
      </dgm:t>
    </dgm:pt>
    <dgm:pt modelId="{3C519BE4-9EC0-454E-A470-929202A96B6F}" type="parTrans" cxnId="{B06B25CF-4FB5-4B4B-9718-858289759706}">
      <dgm:prSet/>
      <dgm:spPr/>
      <dgm:t>
        <a:bodyPr/>
        <a:lstStyle/>
        <a:p>
          <a:endParaRPr lang="es-MX" sz="1200">
            <a:solidFill>
              <a:schemeClr val="tx1"/>
            </a:solidFill>
            <a:latin typeface="Arial Narrow" pitchFamily="34" charset="0"/>
          </a:endParaRPr>
        </a:p>
      </dgm:t>
    </dgm:pt>
    <dgm:pt modelId="{275733A1-B9FC-41B4-B886-BABAD978AD34}" type="sibTrans" cxnId="{B06B25CF-4FB5-4B4B-9718-858289759706}">
      <dgm:prSet/>
      <dgm:spPr/>
      <dgm:t>
        <a:bodyPr/>
        <a:lstStyle/>
        <a:p>
          <a:endParaRPr lang="es-MX" sz="1200">
            <a:solidFill>
              <a:schemeClr val="tx1"/>
            </a:solidFill>
            <a:latin typeface="Arial Narrow" pitchFamily="34" charset="0"/>
          </a:endParaRPr>
        </a:p>
      </dgm:t>
    </dgm:pt>
    <dgm:pt modelId="{65561E75-7568-4C4B-813E-74BB7BD127D1}">
      <dgm:prSet custT="1"/>
      <dgm:spPr/>
      <dgm:t>
        <a:bodyPr/>
        <a:lstStyle/>
        <a:p>
          <a:r>
            <a:rPr lang="es-ES" sz="1200" dirty="0" smtClean="0">
              <a:solidFill>
                <a:schemeClr val="tx1"/>
              </a:solidFill>
              <a:latin typeface="Arial Narrow" pitchFamily="34" charset="0"/>
              <a:cs typeface="Arial" pitchFamily="34" charset="0"/>
            </a:rPr>
            <a:t>Se establece concepto genérico.</a:t>
          </a:r>
          <a:endParaRPr lang="es-MX" sz="1200" dirty="0">
            <a:solidFill>
              <a:schemeClr val="tx1"/>
            </a:solidFill>
            <a:latin typeface="Arial Narrow" pitchFamily="34" charset="0"/>
          </a:endParaRPr>
        </a:p>
      </dgm:t>
    </dgm:pt>
    <dgm:pt modelId="{F05F03CD-2941-4ECA-A218-65193C19C50A}" type="parTrans" cxnId="{C74A96F8-8FB2-49B9-B94C-9F46DCDAA264}">
      <dgm:prSet/>
      <dgm:spPr/>
      <dgm:t>
        <a:bodyPr/>
        <a:lstStyle/>
        <a:p>
          <a:endParaRPr lang="es-MX" sz="1200">
            <a:solidFill>
              <a:schemeClr val="tx1"/>
            </a:solidFill>
            <a:latin typeface="Arial Narrow" pitchFamily="34" charset="0"/>
          </a:endParaRPr>
        </a:p>
      </dgm:t>
    </dgm:pt>
    <dgm:pt modelId="{01145BBD-DA86-42E8-8323-3188AC013052}" type="sibTrans" cxnId="{C74A96F8-8FB2-49B9-B94C-9F46DCDAA264}">
      <dgm:prSet/>
      <dgm:spPr/>
      <dgm:t>
        <a:bodyPr/>
        <a:lstStyle/>
        <a:p>
          <a:endParaRPr lang="es-MX" sz="1200">
            <a:solidFill>
              <a:schemeClr val="tx1"/>
            </a:solidFill>
            <a:latin typeface="Arial Narrow" pitchFamily="34" charset="0"/>
          </a:endParaRPr>
        </a:p>
      </dgm:t>
    </dgm:pt>
    <dgm:pt modelId="{5675E246-B06A-4B59-AF92-88EF6EEA9CCD}">
      <dgm:prSet phldrT="[Texto]" custT="1"/>
      <dgm:spPr/>
      <dgm:t>
        <a:bodyPr/>
        <a:lstStyle/>
        <a:p>
          <a:endParaRPr lang="es-MX" sz="1000" dirty="0">
            <a:solidFill>
              <a:schemeClr val="tx1"/>
            </a:solidFill>
            <a:latin typeface="Arial Narrow" pitchFamily="34" charset="0"/>
          </a:endParaRPr>
        </a:p>
      </dgm:t>
    </dgm:pt>
    <dgm:pt modelId="{5B3719F2-B144-428C-88C5-78D01BBDFDC2}" type="parTrans" cxnId="{A25F4A49-B35D-4010-A6BB-CCD6636D54AA}">
      <dgm:prSet/>
      <dgm:spPr/>
      <dgm:t>
        <a:bodyPr/>
        <a:lstStyle/>
        <a:p>
          <a:endParaRPr lang="es-MX"/>
        </a:p>
      </dgm:t>
    </dgm:pt>
    <dgm:pt modelId="{2889403E-913A-4AB4-ADEC-82ACC20AC666}" type="sibTrans" cxnId="{A25F4A49-B35D-4010-A6BB-CCD6636D54AA}">
      <dgm:prSet/>
      <dgm:spPr/>
      <dgm:t>
        <a:bodyPr/>
        <a:lstStyle/>
        <a:p>
          <a:endParaRPr lang="es-MX"/>
        </a:p>
      </dgm:t>
    </dgm:pt>
    <dgm:pt modelId="{0701C939-7A3C-4DBC-922E-8C2449C8BCCE}">
      <dgm:prSet phldrT="[Texto]" custT="1">
        <dgm:style>
          <a:lnRef idx="1">
            <a:schemeClr val="accent3"/>
          </a:lnRef>
          <a:fillRef idx="2">
            <a:schemeClr val="accent3"/>
          </a:fillRef>
          <a:effectRef idx="1">
            <a:schemeClr val="accent3"/>
          </a:effectRef>
          <a:fontRef idx="minor">
            <a:schemeClr val="dk1"/>
          </a:fontRef>
        </dgm:style>
      </dgm:prSet>
      <dgm:spPr/>
      <dgm:t>
        <a:bodyPr/>
        <a:lstStyle/>
        <a:p>
          <a:pPr>
            <a:lnSpc>
              <a:spcPct val="100000"/>
            </a:lnSpc>
            <a:spcAft>
              <a:spcPts val="0"/>
            </a:spcAft>
          </a:pPr>
          <a:r>
            <a:rPr lang="es-MX" sz="1800" b="1" kern="1200" dirty="0" smtClean="0">
              <a:solidFill>
                <a:schemeClr val="tx1"/>
              </a:solidFill>
              <a:latin typeface="Arial Narrow" pitchFamily="34" charset="0"/>
              <a:ea typeface="+mn-ea"/>
              <a:cs typeface="Arial" pitchFamily="34" charset="0"/>
            </a:rPr>
            <a:t>RMF-2013</a:t>
          </a:r>
        </a:p>
        <a:p>
          <a:pPr>
            <a:lnSpc>
              <a:spcPct val="100000"/>
            </a:lnSpc>
            <a:spcAft>
              <a:spcPts val="0"/>
            </a:spcAft>
          </a:pPr>
          <a:r>
            <a:rPr lang="es-MX" sz="1800" b="1" kern="1200" dirty="0" smtClean="0">
              <a:solidFill>
                <a:schemeClr val="tx1"/>
              </a:solidFill>
              <a:latin typeface="Arial Narrow" pitchFamily="34" charset="0"/>
              <a:ea typeface="+mn-ea"/>
              <a:cs typeface="Arial" pitchFamily="34" charset="0"/>
            </a:rPr>
            <a:t> </a:t>
          </a:r>
          <a:r>
            <a:rPr lang="es-MX" sz="1200" b="1" kern="1200" dirty="0" smtClean="0">
              <a:solidFill>
                <a:schemeClr val="tx1"/>
              </a:solidFill>
              <a:latin typeface="Arial Narrow" pitchFamily="34" charset="0"/>
              <a:ea typeface="+mn-ea"/>
              <a:cs typeface="Arial" pitchFamily="34" charset="0"/>
            </a:rPr>
            <a:t>(28 - diciembre - 2012)</a:t>
          </a:r>
          <a:endParaRPr lang="es-MX" sz="1200" b="1" kern="1200" dirty="0">
            <a:solidFill>
              <a:schemeClr val="tx1"/>
            </a:solidFill>
            <a:latin typeface="Arial Narrow" pitchFamily="34" charset="0"/>
            <a:ea typeface="+mn-ea"/>
            <a:cs typeface="Arial" pitchFamily="34" charset="0"/>
          </a:endParaRPr>
        </a:p>
      </dgm:t>
    </dgm:pt>
    <dgm:pt modelId="{32705D11-FB0D-4992-A80E-B92B1F23EA49}" type="sibTrans" cxnId="{EC170AEC-AF7C-471C-AA0E-511E656EBA7B}">
      <dgm:prSet/>
      <dgm:spPr/>
      <dgm:t>
        <a:bodyPr/>
        <a:lstStyle/>
        <a:p>
          <a:endParaRPr lang="es-MX" sz="1200">
            <a:solidFill>
              <a:schemeClr val="tx1"/>
            </a:solidFill>
            <a:latin typeface="Arial Narrow" pitchFamily="34" charset="0"/>
          </a:endParaRPr>
        </a:p>
      </dgm:t>
    </dgm:pt>
    <dgm:pt modelId="{76644B34-B370-46EA-B752-064ED2F6EE40}" type="parTrans" cxnId="{EC170AEC-AF7C-471C-AA0E-511E656EBA7B}">
      <dgm:prSet/>
      <dgm:spPr/>
      <dgm:t>
        <a:bodyPr/>
        <a:lstStyle/>
        <a:p>
          <a:endParaRPr lang="es-MX" sz="1200">
            <a:solidFill>
              <a:schemeClr val="tx1"/>
            </a:solidFill>
            <a:latin typeface="Arial Narrow" pitchFamily="34" charset="0"/>
          </a:endParaRPr>
        </a:p>
      </dgm:t>
    </dgm:pt>
    <dgm:pt modelId="{5CE348BA-5FAD-4AB6-8AD2-497DA8613708}">
      <dgm:prSet custT="1"/>
      <dgm:spPr/>
      <dgm:t>
        <a:bodyPr/>
        <a:lstStyle/>
        <a:p>
          <a:r>
            <a:rPr lang="es-MX" sz="1200" dirty="0" smtClean="0">
              <a:solidFill>
                <a:schemeClr val="tx1"/>
              </a:solidFill>
              <a:latin typeface="Arial Narrow" pitchFamily="34" charset="0"/>
            </a:rPr>
            <a:t>Se puede emitir un solo Comprobante Fiscal </a:t>
          </a:r>
          <a:endParaRPr lang="es-MX" sz="1200" dirty="0">
            <a:solidFill>
              <a:schemeClr val="tx1"/>
            </a:solidFill>
            <a:latin typeface="Arial Narrow" pitchFamily="34" charset="0"/>
          </a:endParaRPr>
        </a:p>
      </dgm:t>
    </dgm:pt>
    <dgm:pt modelId="{9B4BBA45-3EBE-4489-9D62-E0DFD3FE8444}" type="parTrans" cxnId="{51FA99F8-C04A-4EC7-826F-D67285719EDE}">
      <dgm:prSet/>
      <dgm:spPr/>
      <dgm:t>
        <a:bodyPr/>
        <a:lstStyle/>
        <a:p>
          <a:endParaRPr lang="es-MX"/>
        </a:p>
      </dgm:t>
    </dgm:pt>
    <dgm:pt modelId="{4719E993-F685-452E-8307-C89B00926C4F}" type="sibTrans" cxnId="{51FA99F8-C04A-4EC7-826F-D67285719EDE}">
      <dgm:prSet/>
      <dgm:spPr/>
      <dgm:t>
        <a:bodyPr/>
        <a:lstStyle/>
        <a:p>
          <a:endParaRPr lang="es-MX"/>
        </a:p>
      </dgm:t>
    </dgm:pt>
    <dgm:pt modelId="{0BCDBC83-B5FA-4FBF-B9BF-A3874F6AD451}">
      <dgm:prSet phldrT="[Texto]" custT="1"/>
      <dgm:spPr/>
      <dgm:t>
        <a:bodyPr/>
        <a:lstStyle/>
        <a:p>
          <a:r>
            <a:rPr lang="es-ES" sz="1200" dirty="0" smtClean="0">
              <a:solidFill>
                <a:schemeClr val="tx1"/>
              </a:solidFill>
              <a:latin typeface="Arial Narrow" pitchFamily="34" charset="0"/>
              <a:cs typeface="Arial" pitchFamily="34" charset="0"/>
            </a:rPr>
            <a:t>Se adiciona el Apéndice 7 del anexo 22 Reglas en Materia de Comercio Exterior</a:t>
          </a:r>
          <a:endParaRPr lang="es-MX" sz="1200" dirty="0">
            <a:solidFill>
              <a:schemeClr val="tx1"/>
            </a:solidFill>
            <a:latin typeface="Arial Narrow" pitchFamily="34" charset="0"/>
          </a:endParaRPr>
        </a:p>
      </dgm:t>
    </dgm:pt>
    <dgm:pt modelId="{AF080DF7-6EC3-478A-BC6A-5BA79667E903}" type="parTrans" cxnId="{B3806A05-45FD-42BC-8690-A62144680603}">
      <dgm:prSet/>
      <dgm:spPr/>
      <dgm:t>
        <a:bodyPr/>
        <a:lstStyle/>
        <a:p>
          <a:endParaRPr lang="es-MX"/>
        </a:p>
      </dgm:t>
    </dgm:pt>
    <dgm:pt modelId="{68D84244-7AD0-496D-9865-70E9026B3144}" type="sibTrans" cxnId="{B3806A05-45FD-42BC-8690-A62144680603}">
      <dgm:prSet/>
      <dgm:spPr/>
      <dgm:t>
        <a:bodyPr/>
        <a:lstStyle/>
        <a:p>
          <a:endParaRPr lang="es-MX"/>
        </a:p>
      </dgm:t>
    </dgm:pt>
    <dgm:pt modelId="{B3771672-5499-4ED5-8021-1EE557BEA885}" type="pres">
      <dgm:prSet presAssocID="{C1DE4F8B-FB0F-48B3-87EC-5514A7549D54}" presName="Name0" presStyleCnt="0">
        <dgm:presLayoutVars>
          <dgm:dir/>
          <dgm:animLvl val="lvl"/>
          <dgm:resizeHandles/>
        </dgm:presLayoutVars>
      </dgm:prSet>
      <dgm:spPr/>
      <dgm:t>
        <a:bodyPr/>
        <a:lstStyle/>
        <a:p>
          <a:endParaRPr lang="es-MX"/>
        </a:p>
      </dgm:t>
    </dgm:pt>
    <dgm:pt modelId="{FE102BB5-AA96-4EDE-B87D-5F1B6D143CB4}" type="pres">
      <dgm:prSet presAssocID="{119032FF-44CE-4BDB-9DB4-E84026DB08A6}" presName="linNode" presStyleCnt="0"/>
      <dgm:spPr/>
      <dgm:t>
        <a:bodyPr/>
        <a:lstStyle/>
        <a:p>
          <a:endParaRPr lang="es-MX"/>
        </a:p>
      </dgm:t>
    </dgm:pt>
    <dgm:pt modelId="{032E05D1-D368-4355-8D38-34F5EFDCE7B2}" type="pres">
      <dgm:prSet presAssocID="{119032FF-44CE-4BDB-9DB4-E84026DB08A6}" presName="parentShp" presStyleLbl="node1" presStyleIdx="0" presStyleCnt="7" custScaleX="55289" custScaleY="100460">
        <dgm:presLayoutVars>
          <dgm:bulletEnabled val="1"/>
        </dgm:presLayoutVars>
      </dgm:prSet>
      <dgm:spPr/>
      <dgm:t>
        <a:bodyPr/>
        <a:lstStyle/>
        <a:p>
          <a:endParaRPr lang="es-MX"/>
        </a:p>
      </dgm:t>
    </dgm:pt>
    <dgm:pt modelId="{6F18D6CE-15DC-4F35-8918-71686C3E498B}" type="pres">
      <dgm:prSet presAssocID="{119032FF-44CE-4BDB-9DB4-E84026DB08A6}" presName="childShp" presStyleLbl="bgAccFollowNode1" presStyleIdx="0" presStyleCnt="7" custScaleX="111763" custLinFactNeighborX="-667" custLinFactNeighborY="4146">
        <dgm:presLayoutVars>
          <dgm:bulletEnabled val="1"/>
        </dgm:presLayoutVars>
      </dgm:prSet>
      <dgm:spPr/>
      <dgm:t>
        <a:bodyPr/>
        <a:lstStyle/>
        <a:p>
          <a:endParaRPr lang="es-MX"/>
        </a:p>
      </dgm:t>
    </dgm:pt>
    <dgm:pt modelId="{C4DD3B06-B1B1-4B04-97B4-48B8A2C6739B}" type="pres">
      <dgm:prSet presAssocID="{19E12940-8E71-4C6F-A0CE-99E5C7EF0785}" presName="spacing" presStyleCnt="0"/>
      <dgm:spPr/>
      <dgm:t>
        <a:bodyPr/>
        <a:lstStyle/>
        <a:p>
          <a:endParaRPr lang="es-MX"/>
        </a:p>
      </dgm:t>
    </dgm:pt>
    <dgm:pt modelId="{B2D6AA10-B87F-41BE-B99A-1F9179B6D251}" type="pres">
      <dgm:prSet presAssocID="{462FD762-28E3-4F78-B1A7-8D8988DC8897}" presName="linNode" presStyleCnt="0"/>
      <dgm:spPr/>
      <dgm:t>
        <a:bodyPr/>
        <a:lstStyle/>
        <a:p>
          <a:endParaRPr lang="es-MX"/>
        </a:p>
      </dgm:t>
    </dgm:pt>
    <dgm:pt modelId="{6B3146D9-B408-426F-B5F2-207750A8C77E}" type="pres">
      <dgm:prSet presAssocID="{462FD762-28E3-4F78-B1A7-8D8988DC8897}" presName="parentShp" presStyleLbl="node1" presStyleIdx="1" presStyleCnt="7" custScaleX="55289" custScaleY="71199">
        <dgm:presLayoutVars>
          <dgm:bulletEnabled val="1"/>
        </dgm:presLayoutVars>
      </dgm:prSet>
      <dgm:spPr/>
      <dgm:t>
        <a:bodyPr/>
        <a:lstStyle/>
        <a:p>
          <a:endParaRPr lang="es-MX"/>
        </a:p>
      </dgm:t>
    </dgm:pt>
    <dgm:pt modelId="{A33A3846-87C4-461B-86A9-BC414F60ABF5}" type="pres">
      <dgm:prSet presAssocID="{462FD762-28E3-4F78-B1A7-8D8988DC8897}" presName="childShp" presStyleLbl="bgAccFollowNode1" presStyleIdx="1" presStyleCnt="7" custScaleX="111763" custScaleY="156703" custLinFactNeighborX="-345">
        <dgm:presLayoutVars>
          <dgm:bulletEnabled val="1"/>
        </dgm:presLayoutVars>
      </dgm:prSet>
      <dgm:spPr/>
      <dgm:t>
        <a:bodyPr/>
        <a:lstStyle/>
        <a:p>
          <a:endParaRPr lang="es-MX"/>
        </a:p>
      </dgm:t>
    </dgm:pt>
    <dgm:pt modelId="{D29081FB-1E3D-42DF-A8F6-B0EE4F694647}" type="pres">
      <dgm:prSet presAssocID="{FA5E284C-2E5E-4552-A338-D676401A7F01}" presName="spacing" presStyleCnt="0"/>
      <dgm:spPr/>
      <dgm:t>
        <a:bodyPr/>
        <a:lstStyle/>
        <a:p>
          <a:endParaRPr lang="es-MX"/>
        </a:p>
      </dgm:t>
    </dgm:pt>
    <dgm:pt modelId="{58B48249-0450-429A-909F-8C08C4EB9F2F}" type="pres">
      <dgm:prSet presAssocID="{BD60A735-B7FA-4895-A570-80EAA2A97B90}" presName="linNode" presStyleCnt="0"/>
      <dgm:spPr/>
      <dgm:t>
        <a:bodyPr/>
        <a:lstStyle/>
        <a:p>
          <a:endParaRPr lang="es-MX"/>
        </a:p>
      </dgm:t>
    </dgm:pt>
    <dgm:pt modelId="{32BD621A-A116-41F8-9D3D-0A8356966EF1}" type="pres">
      <dgm:prSet presAssocID="{BD60A735-B7FA-4895-A570-80EAA2A97B90}" presName="parentShp" presStyleLbl="node1" presStyleIdx="2" presStyleCnt="7" custScaleX="55289">
        <dgm:presLayoutVars>
          <dgm:bulletEnabled val="1"/>
        </dgm:presLayoutVars>
      </dgm:prSet>
      <dgm:spPr/>
      <dgm:t>
        <a:bodyPr/>
        <a:lstStyle/>
        <a:p>
          <a:endParaRPr lang="es-MX"/>
        </a:p>
      </dgm:t>
    </dgm:pt>
    <dgm:pt modelId="{D1F57943-F1B1-41E0-B572-617DC547476C}" type="pres">
      <dgm:prSet presAssocID="{BD60A735-B7FA-4895-A570-80EAA2A97B90}" presName="childShp" presStyleLbl="bgAccFollowNode1" presStyleIdx="2" presStyleCnt="7" custScaleX="111763" custLinFactNeighborX="-344">
        <dgm:presLayoutVars>
          <dgm:bulletEnabled val="1"/>
        </dgm:presLayoutVars>
      </dgm:prSet>
      <dgm:spPr/>
      <dgm:t>
        <a:bodyPr/>
        <a:lstStyle/>
        <a:p>
          <a:endParaRPr lang="es-MX"/>
        </a:p>
      </dgm:t>
    </dgm:pt>
    <dgm:pt modelId="{9B365018-5FBE-45AE-ADCE-023D21C4493A}" type="pres">
      <dgm:prSet presAssocID="{52EDD87B-8102-433B-9C90-7CA835D07D30}" presName="spacing" presStyleCnt="0"/>
      <dgm:spPr/>
      <dgm:t>
        <a:bodyPr/>
        <a:lstStyle/>
        <a:p>
          <a:endParaRPr lang="es-MX"/>
        </a:p>
      </dgm:t>
    </dgm:pt>
    <dgm:pt modelId="{53C277DA-BFF7-494B-A13F-BBACA0D8752B}" type="pres">
      <dgm:prSet presAssocID="{0701C939-7A3C-4DBC-922E-8C2449C8BCCE}" presName="linNode" presStyleCnt="0"/>
      <dgm:spPr/>
      <dgm:t>
        <a:bodyPr/>
        <a:lstStyle/>
        <a:p>
          <a:endParaRPr lang="es-MX"/>
        </a:p>
      </dgm:t>
    </dgm:pt>
    <dgm:pt modelId="{859809A4-B68E-4CED-A96C-4372C058B118}" type="pres">
      <dgm:prSet presAssocID="{0701C939-7A3C-4DBC-922E-8C2449C8BCCE}" presName="parentShp" presStyleLbl="node1" presStyleIdx="3" presStyleCnt="7" custScaleX="2000000" custScaleY="103393" custLinFactNeighborX="77530" custLinFactNeighborY="-3117">
        <dgm:presLayoutVars>
          <dgm:bulletEnabled val="1"/>
        </dgm:presLayoutVars>
      </dgm:prSet>
      <dgm:spPr>
        <a:prstGeom prst="round2SameRect">
          <a:avLst/>
        </a:prstGeom>
      </dgm:spPr>
      <dgm:t>
        <a:bodyPr/>
        <a:lstStyle/>
        <a:p>
          <a:endParaRPr lang="es-MX"/>
        </a:p>
      </dgm:t>
    </dgm:pt>
    <dgm:pt modelId="{C01897FA-E764-407C-9FE9-ED477A070AE0}" type="pres">
      <dgm:prSet presAssocID="{0701C939-7A3C-4DBC-922E-8C2449C8BCCE}" presName="childShp" presStyleLbl="bgAccFollowNode1" presStyleIdx="3" presStyleCnt="7" custFlipVert="1" custScaleY="14029" custLinFactX="-91769" custLinFactNeighborX="-100000">
        <dgm:presLayoutVars>
          <dgm:bulletEnabled val="1"/>
        </dgm:presLayoutVars>
      </dgm:prSet>
      <dgm:spPr/>
      <dgm:t>
        <a:bodyPr/>
        <a:lstStyle/>
        <a:p>
          <a:endParaRPr lang="es-MX"/>
        </a:p>
      </dgm:t>
    </dgm:pt>
    <dgm:pt modelId="{D60B74A6-3A72-4960-B6A1-93CFAFF2DCC7}" type="pres">
      <dgm:prSet presAssocID="{32705D11-FB0D-4992-A80E-B92B1F23EA49}" presName="spacing" presStyleCnt="0"/>
      <dgm:spPr/>
      <dgm:t>
        <a:bodyPr/>
        <a:lstStyle/>
        <a:p>
          <a:endParaRPr lang="es-MX"/>
        </a:p>
      </dgm:t>
    </dgm:pt>
    <dgm:pt modelId="{5B70AC0E-800F-4751-846A-2E3A227D1ABC}" type="pres">
      <dgm:prSet presAssocID="{5F9E66CD-6D19-4246-A3D0-21AFDBC47A09}" presName="linNode" presStyleCnt="0"/>
      <dgm:spPr/>
      <dgm:t>
        <a:bodyPr/>
        <a:lstStyle/>
        <a:p>
          <a:endParaRPr lang="es-MX"/>
        </a:p>
      </dgm:t>
    </dgm:pt>
    <dgm:pt modelId="{6EE87CC5-6B26-48A7-9422-F606C8317571}" type="pres">
      <dgm:prSet presAssocID="{5F9E66CD-6D19-4246-A3D0-21AFDBC47A09}" presName="parentShp" presStyleLbl="node1" presStyleIdx="4" presStyleCnt="7" custScaleX="55289" custScaleY="116261" custLinFactNeighborY="-11088">
        <dgm:presLayoutVars>
          <dgm:bulletEnabled val="1"/>
        </dgm:presLayoutVars>
      </dgm:prSet>
      <dgm:spPr/>
      <dgm:t>
        <a:bodyPr/>
        <a:lstStyle/>
        <a:p>
          <a:endParaRPr lang="es-MX"/>
        </a:p>
      </dgm:t>
    </dgm:pt>
    <dgm:pt modelId="{FE754101-A0B9-4B63-BEA3-2738F69160A1}" type="pres">
      <dgm:prSet presAssocID="{5F9E66CD-6D19-4246-A3D0-21AFDBC47A09}" presName="childShp" presStyleLbl="bgAccFollowNode1" presStyleIdx="4" presStyleCnt="7" custScaleX="111763" custLinFactNeighborX="-345" custLinFactNeighborY="-11088">
        <dgm:presLayoutVars>
          <dgm:bulletEnabled val="1"/>
        </dgm:presLayoutVars>
      </dgm:prSet>
      <dgm:spPr/>
      <dgm:t>
        <a:bodyPr/>
        <a:lstStyle/>
        <a:p>
          <a:endParaRPr lang="es-MX"/>
        </a:p>
      </dgm:t>
    </dgm:pt>
    <dgm:pt modelId="{193C85FA-DCD3-44FC-A54D-309A7976C0DD}" type="pres">
      <dgm:prSet presAssocID="{B434ACE2-EC30-48E7-9B0E-294EACCADCA0}" presName="spacing" presStyleCnt="0"/>
      <dgm:spPr/>
      <dgm:t>
        <a:bodyPr/>
        <a:lstStyle/>
        <a:p>
          <a:endParaRPr lang="es-MX"/>
        </a:p>
      </dgm:t>
    </dgm:pt>
    <dgm:pt modelId="{45C11506-860C-4470-B74B-1B887641F5AF}" type="pres">
      <dgm:prSet presAssocID="{C8DA970F-1C4D-493B-895A-AE3E0EC8A9E3}" presName="linNode" presStyleCnt="0"/>
      <dgm:spPr/>
      <dgm:t>
        <a:bodyPr/>
        <a:lstStyle/>
        <a:p>
          <a:endParaRPr lang="es-MX"/>
        </a:p>
      </dgm:t>
    </dgm:pt>
    <dgm:pt modelId="{C9618B3F-46EB-4C1E-B807-01CC3AFEA35A}" type="pres">
      <dgm:prSet presAssocID="{C8DA970F-1C4D-493B-895A-AE3E0EC8A9E3}" presName="parentShp" presStyleLbl="node1" presStyleIdx="5" presStyleCnt="7" custScaleX="55289" custScaleY="73574" custLinFactNeighborY="-15840">
        <dgm:presLayoutVars>
          <dgm:bulletEnabled val="1"/>
        </dgm:presLayoutVars>
      </dgm:prSet>
      <dgm:spPr/>
      <dgm:t>
        <a:bodyPr/>
        <a:lstStyle/>
        <a:p>
          <a:endParaRPr lang="es-MX"/>
        </a:p>
      </dgm:t>
    </dgm:pt>
    <dgm:pt modelId="{EE6D7463-AD6B-41EA-9C94-59F4F1F477C3}" type="pres">
      <dgm:prSet presAssocID="{C8DA970F-1C4D-493B-895A-AE3E0EC8A9E3}" presName="childShp" presStyleLbl="bgAccFollowNode1" presStyleIdx="5" presStyleCnt="7" custScaleX="111763" custLinFactNeighborX="-344" custLinFactNeighborY="-15840">
        <dgm:presLayoutVars>
          <dgm:bulletEnabled val="1"/>
        </dgm:presLayoutVars>
      </dgm:prSet>
      <dgm:spPr/>
      <dgm:t>
        <a:bodyPr/>
        <a:lstStyle/>
        <a:p>
          <a:endParaRPr lang="es-MX"/>
        </a:p>
      </dgm:t>
    </dgm:pt>
    <dgm:pt modelId="{DAA189EB-8459-4623-8FB0-CC1CA6E055D7}" type="pres">
      <dgm:prSet presAssocID="{B29A8E7B-2855-4CD2-B86F-DA1653B3A9AE}" presName="spacing" presStyleCnt="0"/>
      <dgm:spPr/>
      <dgm:t>
        <a:bodyPr/>
        <a:lstStyle/>
        <a:p>
          <a:endParaRPr lang="es-MX"/>
        </a:p>
      </dgm:t>
    </dgm:pt>
    <dgm:pt modelId="{451E9AA0-694A-4535-AF7B-52E87ACB26BF}" type="pres">
      <dgm:prSet presAssocID="{67429C5C-86E3-49B4-846B-A7851708B589}" presName="linNode" presStyleCnt="0"/>
      <dgm:spPr/>
      <dgm:t>
        <a:bodyPr/>
        <a:lstStyle/>
        <a:p>
          <a:endParaRPr lang="es-MX"/>
        </a:p>
      </dgm:t>
    </dgm:pt>
    <dgm:pt modelId="{B7D62F1F-C1E6-4ACA-B3F5-B724D5C66F7E}" type="pres">
      <dgm:prSet presAssocID="{67429C5C-86E3-49B4-846B-A7851708B589}" presName="parentShp" presStyleLbl="node1" presStyleIdx="6" presStyleCnt="7" custScaleX="55289" custScaleY="136668" custLinFactNeighborY="-15840">
        <dgm:presLayoutVars>
          <dgm:bulletEnabled val="1"/>
        </dgm:presLayoutVars>
      </dgm:prSet>
      <dgm:spPr/>
      <dgm:t>
        <a:bodyPr/>
        <a:lstStyle/>
        <a:p>
          <a:endParaRPr lang="es-MX"/>
        </a:p>
      </dgm:t>
    </dgm:pt>
    <dgm:pt modelId="{D323EF98-E61D-433D-98A1-6925850A067B}" type="pres">
      <dgm:prSet presAssocID="{67429C5C-86E3-49B4-846B-A7851708B589}" presName="childShp" presStyleLbl="bgAccFollowNode1" presStyleIdx="6" presStyleCnt="7" custScaleX="111763" custLinFactNeighborX="-344" custLinFactNeighborY="-15840">
        <dgm:presLayoutVars>
          <dgm:bulletEnabled val="1"/>
        </dgm:presLayoutVars>
      </dgm:prSet>
      <dgm:spPr/>
      <dgm:t>
        <a:bodyPr/>
        <a:lstStyle/>
        <a:p>
          <a:endParaRPr lang="es-MX"/>
        </a:p>
      </dgm:t>
    </dgm:pt>
  </dgm:ptLst>
  <dgm:cxnLst>
    <dgm:cxn modelId="{38BD3440-7139-4EE3-BA97-EA90C5BDF34E}" type="presOf" srcId="{65561E75-7568-4C4B-813E-74BB7BD127D1}" destId="{D323EF98-E61D-433D-98A1-6925850A067B}" srcOrd="0" destOrd="0" presId="urn:microsoft.com/office/officeart/2005/8/layout/vList6"/>
    <dgm:cxn modelId="{36CBA42D-E510-4ECC-BB14-43B49E7DE56F}" type="presOf" srcId="{CEBC5DE2-2A2D-4B42-ABCB-49F4DEA4C17D}" destId="{6F18D6CE-15DC-4F35-8918-71686C3E498B}" srcOrd="0" destOrd="0" presId="urn:microsoft.com/office/officeart/2005/8/layout/vList6"/>
    <dgm:cxn modelId="{C74A96F8-8FB2-49B9-B94C-9F46DCDAA264}" srcId="{67429C5C-86E3-49B4-846B-A7851708B589}" destId="{65561E75-7568-4C4B-813E-74BB7BD127D1}" srcOrd="0" destOrd="0" parTransId="{F05F03CD-2941-4ECA-A218-65193C19C50A}" sibTransId="{01145BBD-DA86-42E8-8323-3188AC013052}"/>
    <dgm:cxn modelId="{A25F4A49-B35D-4010-A6BB-CCD6636D54AA}" srcId="{462FD762-28E3-4F78-B1A7-8D8988DC8897}" destId="{5675E246-B06A-4B59-AF92-88EF6EEA9CCD}" srcOrd="0" destOrd="0" parTransId="{5B3719F2-B144-428C-88C5-78D01BBDFDC2}" sibTransId="{2889403E-913A-4AB4-ADEC-82ACC20AC666}"/>
    <dgm:cxn modelId="{E0922314-F288-4431-8C21-9A8FBD492B06}" type="presOf" srcId="{5CE348BA-5FAD-4AB6-8AD2-497DA8613708}" destId="{D323EF98-E61D-433D-98A1-6925850A067B}" srcOrd="0" destOrd="1" presId="urn:microsoft.com/office/officeart/2005/8/layout/vList6"/>
    <dgm:cxn modelId="{3B971F5B-1F9E-4144-8E77-409D8CAAAE89}" srcId="{462FD762-28E3-4F78-B1A7-8D8988DC8897}" destId="{59390DD1-5CE9-44D2-940F-99D20AABE18E}" srcOrd="1" destOrd="0" parTransId="{C0161B31-277A-47B7-9169-6E2DB28B3B0B}" sibTransId="{B258CE1F-4288-4E28-8713-69BC0CA2943A}"/>
    <dgm:cxn modelId="{DDBB697C-F587-4EFD-B08C-BA520869889E}" srcId="{C1DE4F8B-FB0F-48B3-87EC-5514A7549D54}" destId="{BD60A735-B7FA-4895-A570-80EAA2A97B90}" srcOrd="2" destOrd="0" parTransId="{1D4BDC07-5790-46A4-BE4C-D8348EB1D548}" sibTransId="{52EDD87B-8102-433B-9C90-7CA835D07D30}"/>
    <dgm:cxn modelId="{12369943-04B1-4423-8DBE-9AF4AB332D03}" srcId="{C1DE4F8B-FB0F-48B3-87EC-5514A7549D54}" destId="{5F9E66CD-6D19-4246-A3D0-21AFDBC47A09}" srcOrd="4" destOrd="0" parTransId="{81FFE77D-B67F-4723-93FF-008733EC9462}" sibTransId="{B434ACE2-EC30-48E7-9B0E-294EACCADCA0}"/>
    <dgm:cxn modelId="{43863011-8926-4C7D-BAE6-3912245E5F8E}" srcId="{C1DE4F8B-FB0F-48B3-87EC-5514A7549D54}" destId="{67429C5C-86E3-49B4-846B-A7851708B589}" srcOrd="6" destOrd="0" parTransId="{273D08BE-098D-4FD8-9FE7-306F8F61659C}" sibTransId="{3DA549B0-D5A7-41E1-AC0F-ED60C9B7FC0B}"/>
    <dgm:cxn modelId="{B06B25CF-4FB5-4B4B-9718-858289759706}" srcId="{C8DA970F-1C4D-493B-895A-AE3E0EC8A9E3}" destId="{96AF761C-917B-4E15-AADF-90CC4C6F5010}" srcOrd="0" destOrd="0" parTransId="{3C519BE4-9EC0-454E-A470-929202A96B6F}" sibTransId="{275733A1-B9FC-41B4-B886-BABAD978AD34}"/>
    <dgm:cxn modelId="{8094FE30-B63A-43E9-B6D9-83E846AD83A1}" srcId="{C1DE4F8B-FB0F-48B3-87EC-5514A7549D54}" destId="{C8DA970F-1C4D-493B-895A-AE3E0EC8A9E3}" srcOrd="5" destOrd="0" parTransId="{A645AC3F-591C-4478-9CF9-AB1724873507}" sibTransId="{B29A8E7B-2855-4CD2-B86F-DA1653B3A9AE}"/>
    <dgm:cxn modelId="{A2EB430C-A283-4EE0-B355-601F71A60914}" srcId="{5F9E66CD-6D19-4246-A3D0-21AFDBC47A09}" destId="{B5F36DFB-9499-416B-877F-CCE07896A44B}" srcOrd="0" destOrd="0" parTransId="{6FFD28C8-F441-4CBE-8E9D-4145F7C506EB}" sibTransId="{6EB71BE9-0A41-4A34-BCC3-895A6B77186C}"/>
    <dgm:cxn modelId="{C6E17E04-5109-46A9-B9C9-ABA27A4BB060}" type="presOf" srcId="{C8DA970F-1C4D-493B-895A-AE3E0EC8A9E3}" destId="{C9618B3F-46EB-4C1E-B807-01CC3AFEA35A}" srcOrd="0" destOrd="0" presId="urn:microsoft.com/office/officeart/2005/8/layout/vList6"/>
    <dgm:cxn modelId="{FB433377-66B9-4A72-9679-7658DF108766}" type="presOf" srcId="{B5F36DFB-9499-416B-877F-CCE07896A44B}" destId="{FE754101-A0B9-4B63-BEA3-2738F69160A1}" srcOrd="0" destOrd="0" presId="urn:microsoft.com/office/officeart/2005/8/layout/vList6"/>
    <dgm:cxn modelId="{0841657C-63BD-4F75-9185-C2D5C4BC98AF}" type="presOf" srcId="{462FD762-28E3-4F78-B1A7-8D8988DC8897}" destId="{6B3146D9-B408-426F-B5F2-207750A8C77E}" srcOrd="0" destOrd="0" presId="urn:microsoft.com/office/officeart/2005/8/layout/vList6"/>
    <dgm:cxn modelId="{A0D95940-9E9D-40E3-BB06-561BACB106F4}" srcId="{C1DE4F8B-FB0F-48B3-87EC-5514A7549D54}" destId="{119032FF-44CE-4BDB-9DB4-E84026DB08A6}" srcOrd="0" destOrd="0" parTransId="{E87CB3D4-DDF5-4B2F-BF51-949F0D66019B}" sibTransId="{19E12940-8E71-4C6F-A0CE-99E5C7EF0785}"/>
    <dgm:cxn modelId="{FB00597A-2FC2-42CE-957F-E53036162306}" type="presOf" srcId="{0BCDBC83-B5FA-4FBF-B9BF-A3874F6AD451}" destId="{A33A3846-87C4-461B-86A9-BC414F60ABF5}" srcOrd="0" destOrd="2" presId="urn:microsoft.com/office/officeart/2005/8/layout/vList6"/>
    <dgm:cxn modelId="{32AE3D32-D26C-4CF9-8F53-D4D683D3908D}" type="presOf" srcId="{67429C5C-86E3-49B4-846B-A7851708B589}" destId="{B7D62F1F-C1E6-4ACA-B3F5-B724D5C66F7E}" srcOrd="0" destOrd="0" presId="urn:microsoft.com/office/officeart/2005/8/layout/vList6"/>
    <dgm:cxn modelId="{622D74C3-E525-4843-9A5B-E16443D1E77C}" type="presOf" srcId="{96AF761C-917B-4E15-AADF-90CC4C6F5010}" destId="{EE6D7463-AD6B-41EA-9C94-59F4F1F477C3}" srcOrd="0" destOrd="0" presId="urn:microsoft.com/office/officeart/2005/8/layout/vList6"/>
    <dgm:cxn modelId="{0941DA8E-BA3A-4F54-BEF8-D3EF6868DA37}" type="presOf" srcId="{C1DE4F8B-FB0F-48B3-87EC-5514A7549D54}" destId="{B3771672-5499-4ED5-8021-1EE557BEA885}" srcOrd="0" destOrd="0" presId="urn:microsoft.com/office/officeart/2005/8/layout/vList6"/>
    <dgm:cxn modelId="{2767D3F9-8F7F-41AA-9F4D-47B4B615B887}" type="presOf" srcId="{5F9E66CD-6D19-4246-A3D0-21AFDBC47A09}" destId="{6EE87CC5-6B26-48A7-9422-F606C8317571}" srcOrd="0" destOrd="0" presId="urn:microsoft.com/office/officeart/2005/8/layout/vList6"/>
    <dgm:cxn modelId="{EC170AEC-AF7C-471C-AA0E-511E656EBA7B}" srcId="{C1DE4F8B-FB0F-48B3-87EC-5514A7549D54}" destId="{0701C939-7A3C-4DBC-922E-8C2449C8BCCE}" srcOrd="3" destOrd="0" parTransId="{76644B34-B370-46EA-B752-064ED2F6EE40}" sibTransId="{32705D11-FB0D-4992-A80E-B92B1F23EA49}"/>
    <dgm:cxn modelId="{049A3194-3ED2-45FB-8043-831684747B88}" srcId="{119032FF-44CE-4BDB-9DB4-E84026DB08A6}" destId="{CEBC5DE2-2A2D-4B42-ABCB-49F4DEA4C17D}" srcOrd="0" destOrd="0" parTransId="{55885E51-B1FE-4AFE-A5BB-7FB317C3E199}" sibTransId="{E43BEB79-26DD-4B7E-AC9B-4AD4DCD4F3F5}"/>
    <dgm:cxn modelId="{A15E4BD0-1934-4BD3-86CB-A07AE9C5FC24}" type="presOf" srcId="{119032FF-44CE-4BDB-9DB4-E84026DB08A6}" destId="{032E05D1-D368-4355-8D38-34F5EFDCE7B2}" srcOrd="0" destOrd="0" presId="urn:microsoft.com/office/officeart/2005/8/layout/vList6"/>
    <dgm:cxn modelId="{46CD60B1-B8C4-4F54-B79D-D95F1CF773C6}" srcId="{BD60A735-B7FA-4895-A570-80EAA2A97B90}" destId="{9929F6D4-385A-4C15-8B12-EC1AF372ADFC}" srcOrd="0" destOrd="0" parTransId="{3E85D9E6-83E3-45E8-AA8C-0B5A52BC0633}" sibTransId="{BD764B64-9873-44EC-99F8-C417303EF4DD}"/>
    <dgm:cxn modelId="{A446C83F-BE33-403C-A18E-C9B082B85FB5}" type="presOf" srcId="{5675E246-B06A-4B59-AF92-88EF6EEA9CCD}" destId="{A33A3846-87C4-461B-86A9-BC414F60ABF5}" srcOrd="0" destOrd="0" presId="urn:microsoft.com/office/officeart/2005/8/layout/vList6"/>
    <dgm:cxn modelId="{B3806A05-45FD-42BC-8690-A62144680603}" srcId="{462FD762-28E3-4F78-B1A7-8D8988DC8897}" destId="{0BCDBC83-B5FA-4FBF-B9BF-A3874F6AD451}" srcOrd="2" destOrd="0" parTransId="{AF080DF7-6EC3-478A-BC6A-5BA79667E903}" sibTransId="{68D84244-7AD0-496D-9865-70E9026B3144}"/>
    <dgm:cxn modelId="{B01DCAE2-88DB-4001-9B0A-CD7C357864CE}" type="presOf" srcId="{9929F6D4-385A-4C15-8B12-EC1AF372ADFC}" destId="{D1F57943-F1B1-41E0-B572-617DC547476C}" srcOrd="0" destOrd="0" presId="urn:microsoft.com/office/officeart/2005/8/layout/vList6"/>
    <dgm:cxn modelId="{28590417-D5B0-497A-BC51-36F6157F76E8}" type="presOf" srcId="{BD60A735-B7FA-4895-A570-80EAA2A97B90}" destId="{32BD621A-A116-41F8-9D3D-0A8356966EF1}" srcOrd="0" destOrd="0" presId="urn:microsoft.com/office/officeart/2005/8/layout/vList6"/>
    <dgm:cxn modelId="{CEF91DCA-228F-4FEA-9C7E-81ADB32B317D}" type="presOf" srcId="{59390DD1-5CE9-44D2-940F-99D20AABE18E}" destId="{A33A3846-87C4-461B-86A9-BC414F60ABF5}" srcOrd="0" destOrd="1" presId="urn:microsoft.com/office/officeart/2005/8/layout/vList6"/>
    <dgm:cxn modelId="{58D855EB-A7C4-49B2-BF8A-F1B488C7116D}" srcId="{C1DE4F8B-FB0F-48B3-87EC-5514A7549D54}" destId="{462FD762-28E3-4F78-B1A7-8D8988DC8897}" srcOrd="1" destOrd="0" parTransId="{7FCA8936-5E05-4B24-821E-40144C40E260}" sibTransId="{FA5E284C-2E5E-4552-A338-D676401A7F01}"/>
    <dgm:cxn modelId="{01B0CFEF-CC75-4D18-853B-E6B0ADC6036D}" type="presOf" srcId="{0701C939-7A3C-4DBC-922E-8C2449C8BCCE}" destId="{859809A4-B68E-4CED-A96C-4372C058B118}" srcOrd="0" destOrd="0" presId="urn:microsoft.com/office/officeart/2005/8/layout/vList6"/>
    <dgm:cxn modelId="{51FA99F8-C04A-4EC7-826F-D67285719EDE}" srcId="{67429C5C-86E3-49B4-846B-A7851708B589}" destId="{5CE348BA-5FAD-4AB6-8AD2-497DA8613708}" srcOrd="1" destOrd="0" parTransId="{9B4BBA45-3EBE-4489-9D62-E0DFD3FE8444}" sibTransId="{4719E993-F685-452E-8307-C89B00926C4F}"/>
    <dgm:cxn modelId="{1ABDD0C1-2E23-4C4E-A629-699EA2A8D66B}" type="presParOf" srcId="{B3771672-5499-4ED5-8021-1EE557BEA885}" destId="{FE102BB5-AA96-4EDE-B87D-5F1B6D143CB4}" srcOrd="0" destOrd="0" presId="urn:microsoft.com/office/officeart/2005/8/layout/vList6"/>
    <dgm:cxn modelId="{A602AE09-0181-4EEC-9714-BE1AA9901F5C}" type="presParOf" srcId="{FE102BB5-AA96-4EDE-B87D-5F1B6D143CB4}" destId="{032E05D1-D368-4355-8D38-34F5EFDCE7B2}" srcOrd="0" destOrd="0" presId="urn:microsoft.com/office/officeart/2005/8/layout/vList6"/>
    <dgm:cxn modelId="{9D58E092-6B93-4122-B701-1535977729AC}" type="presParOf" srcId="{FE102BB5-AA96-4EDE-B87D-5F1B6D143CB4}" destId="{6F18D6CE-15DC-4F35-8918-71686C3E498B}" srcOrd="1" destOrd="0" presId="urn:microsoft.com/office/officeart/2005/8/layout/vList6"/>
    <dgm:cxn modelId="{B95F3F7A-B2D0-4169-9103-C55709E3134C}" type="presParOf" srcId="{B3771672-5499-4ED5-8021-1EE557BEA885}" destId="{C4DD3B06-B1B1-4B04-97B4-48B8A2C6739B}" srcOrd="1" destOrd="0" presId="urn:microsoft.com/office/officeart/2005/8/layout/vList6"/>
    <dgm:cxn modelId="{29711DCE-AD2F-4A98-A206-314B7194FDD4}" type="presParOf" srcId="{B3771672-5499-4ED5-8021-1EE557BEA885}" destId="{B2D6AA10-B87F-41BE-B99A-1F9179B6D251}" srcOrd="2" destOrd="0" presId="urn:microsoft.com/office/officeart/2005/8/layout/vList6"/>
    <dgm:cxn modelId="{BEC9A731-8521-4EF4-A665-76F057F68699}" type="presParOf" srcId="{B2D6AA10-B87F-41BE-B99A-1F9179B6D251}" destId="{6B3146D9-B408-426F-B5F2-207750A8C77E}" srcOrd="0" destOrd="0" presId="urn:microsoft.com/office/officeart/2005/8/layout/vList6"/>
    <dgm:cxn modelId="{67F23FFA-7011-4646-983F-4A347AC18D80}" type="presParOf" srcId="{B2D6AA10-B87F-41BE-B99A-1F9179B6D251}" destId="{A33A3846-87C4-461B-86A9-BC414F60ABF5}" srcOrd="1" destOrd="0" presId="urn:microsoft.com/office/officeart/2005/8/layout/vList6"/>
    <dgm:cxn modelId="{A7ED3B53-3CA1-42F3-A9B2-8C4C279F5F3E}" type="presParOf" srcId="{B3771672-5499-4ED5-8021-1EE557BEA885}" destId="{D29081FB-1E3D-42DF-A8F6-B0EE4F694647}" srcOrd="3" destOrd="0" presId="urn:microsoft.com/office/officeart/2005/8/layout/vList6"/>
    <dgm:cxn modelId="{6DF83386-ACE8-449C-87CE-CD6875D92FC9}" type="presParOf" srcId="{B3771672-5499-4ED5-8021-1EE557BEA885}" destId="{58B48249-0450-429A-909F-8C08C4EB9F2F}" srcOrd="4" destOrd="0" presId="urn:microsoft.com/office/officeart/2005/8/layout/vList6"/>
    <dgm:cxn modelId="{8B1A633A-FA81-4108-9E3E-288E7D6FA7F9}" type="presParOf" srcId="{58B48249-0450-429A-909F-8C08C4EB9F2F}" destId="{32BD621A-A116-41F8-9D3D-0A8356966EF1}" srcOrd="0" destOrd="0" presId="urn:microsoft.com/office/officeart/2005/8/layout/vList6"/>
    <dgm:cxn modelId="{BF6F911F-14C6-4320-87D9-80C36890301C}" type="presParOf" srcId="{58B48249-0450-429A-909F-8C08C4EB9F2F}" destId="{D1F57943-F1B1-41E0-B572-617DC547476C}" srcOrd="1" destOrd="0" presId="urn:microsoft.com/office/officeart/2005/8/layout/vList6"/>
    <dgm:cxn modelId="{FED1E887-02C3-4200-8E19-E38041D92F16}" type="presParOf" srcId="{B3771672-5499-4ED5-8021-1EE557BEA885}" destId="{9B365018-5FBE-45AE-ADCE-023D21C4493A}" srcOrd="5" destOrd="0" presId="urn:microsoft.com/office/officeart/2005/8/layout/vList6"/>
    <dgm:cxn modelId="{F1138228-CA2D-4532-90E2-E1D67065024E}" type="presParOf" srcId="{B3771672-5499-4ED5-8021-1EE557BEA885}" destId="{53C277DA-BFF7-494B-A13F-BBACA0D8752B}" srcOrd="6" destOrd="0" presId="urn:microsoft.com/office/officeart/2005/8/layout/vList6"/>
    <dgm:cxn modelId="{2380425B-4234-4648-802F-1393830BD239}" type="presParOf" srcId="{53C277DA-BFF7-494B-A13F-BBACA0D8752B}" destId="{859809A4-B68E-4CED-A96C-4372C058B118}" srcOrd="0" destOrd="0" presId="urn:microsoft.com/office/officeart/2005/8/layout/vList6"/>
    <dgm:cxn modelId="{637157E4-6C3A-4C44-BE3A-478E40848121}" type="presParOf" srcId="{53C277DA-BFF7-494B-A13F-BBACA0D8752B}" destId="{C01897FA-E764-407C-9FE9-ED477A070AE0}" srcOrd="1" destOrd="0" presId="urn:microsoft.com/office/officeart/2005/8/layout/vList6"/>
    <dgm:cxn modelId="{73251034-7B4C-407A-A8E5-3DF6E6C77036}" type="presParOf" srcId="{B3771672-5499-4ED5-8021-1EE557BEA885}" destId="{D60B74A6-3A72-4960-B6A1-93CFAFF2DCC7}" srcOrd="7" destOrd="0" presId="urn:microsoft.com/office/officeart/2005/8/layout/vList6"/>
    <dgm:cxn modelId="{CB8EE290-0DC2-4963-88F7-DF42FD203B65}" type="presParOf" srcId="{B3771672-5499-4ED5-8021-1EE557BEA885}" destId="{5B70AC0E-800F-4751-846A-2E3A227D1ABC}" srcOrd="8" destOrd="0" presId="urn:microsoft.com/office/officeart/2005/8/layout/vList6"/>
    <dgm:cxn modelId="{84AF1B8F-E2CA-480C-A066-86281C59BF99}" type="presParOf" srcId="{5B70AC0E-800F-4751-846A-2E3A227D1ABC}" destId="{6EE87CC5-6B26-48A7-9422-F606C8317571}" srcOrd="0" destOrd="0" presId="urn:microsoft.com/office/officeart/2005/8/layout/vList6"/>
    <dgm:cxn modelId="{FE183D86-47E5-4B90-A2EE-4CE2CD34B669}" type="presParOf" srcId="{5B70AC0E-800F-4751-846A-2E3A227D1ABC}" destId="{FE754101-A0B9-4B63-BEA3-2738F69160A1}" srcOrd="1" destOrd="0" presId="urn:microsoft.com/office/officeart/2005/8/layout/vList6"/>
    <dgm:cxn modelId="{1E316A62-B267-439B-933E-4DB66638C89D}" type="presParOf" srcId="{B3771672-5499-4ED5-8021-1EE557BEA885}" destId="{193C85FA-DCD3-44FC-A54D-309A7976C0DD}" srcOrd="9" destOrd="0" presId="urn:microsoft.com/office/officeart/2005/8/layout/vList6"/>
    <dgm:cxn modelId="{D7C76214-0F55-45C6-9AED-A558B667B037}" type="presParOf" srcId="{B3771672-5499-4ED5-8021-1EE557BEA885}" destId="{45C11506-860C-4470-B74B-1B887641F5AF}" srcOrd="10" destOrd="0" presId="urn:microsoft.com/office/officeart/2005/8/layout/vList6"/>
    <dgm:cxn modelId="{C01941F3-8168-4CF2-A8A8-2F7DAB264DDB}" type="presParOf" srcId="{45C11506-860C-4470-B74B-1B887641F5AF}" destId="{C9618B3F-46EB-4C1E-B807-01CC3AFEA35A}" srcOrd="0" destOrd="0" presId="urn:microsoft.com/office/officeart/2005/8/layout/vList6"/>
    <dgm:cxn modelId="{AF1DB216-C83F-493E-A1FF-10F0A3F9B097}" type="presParOf" srcId="{45C11506-860C-4470-B74B-1B887641F5AF}" destId="{EE6D7463-AD6B-41EA-9C94-59F4F1F477C3}" srcOrd="1" destOrd="0" presId="urn:microsoft.com/office/officeart/2005/8/layout/vList6"/>
    <dgm:cxn modelId="{98FDC23B-6E2B-4031-8D44-05737376F944}" type="presParOf" srcId="{B3771672-5499-4ED5-8021-1EE557BEA885}" destId="{DAA189EB-8459-4623-8FB0-CC1CA6E055D7}" srcOrd="11" destOrd="0" presId="urn:microsoft.com/office/officeart/2005/8/layout/vList6"/>
    <dgm:cxn modelId="{7E1186AB-E21F-471F-8087-0AAAF79BDD50}" type="presParOf" srcId="{B3771672-5499-4ED5-8021-1EE557BEA885}" destId="{451E9AA0-694A-4535-AF7B-52E87ACB26BF}" srcOrd="12" destOrd="0" presId="urn:microsoft.com/office/officeart/2005/8/layout/vList6"/>
    <dgm:cxn modelId="{5E7A2AAA-7656-4D2D-A908-F24CB7CBFD13}" type="presParOf" srcId="{451E9AA0-694A-4535-AF7B-52E87ACB26BF}" destId="{B7D62F1F-C1E6-4ACA-B3F5-B724D5C66F7E}" srcOrd="0" destOrd="0" presId="urn:microsoft.com/office/officeart/2005/8/layout/vList6"/>
    <dgm:cxn modelId="{A67C78F1-7C3C-43F4-922D-01A6A07BD64B}" type="presParOf" srcId="{451E9AA0-694A-4535-AF7B-52E87ACB26BF}" destId="{D323EF98-E61D-433D-98A1-6925850A067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8D6CE-15DC-4F35-8918-71686C3E498B}">
      <dsp:nvSpPr>
        <dsp:cNvPr id="0" name=""/>
        <dsp:cNvSpPr/>
      </dsp:nvSpPr>
      <dsp:spPr>
        <a:xfrm>
          <a:off x="2518845" y="26670"/>
          <a:ext cx="6184627" cy="55874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solidFill>
                <a:schemeClr val="tx1"/>
              </a:solidFill>
              <a:latin typeface="Arial Narrow" pitchFamily="34" charset="0"/>
              <a:cs typeface="Arial" pitchFamily="34" charset="0"/>
            </a:rPr>
            <a:t>Procedimiento para consultar y obtener dicho dato en la página de internet del SAT.</a:t>
          </a:r>
          <a:endParaRPr lang="es-MX" sz="1200" kern="1200" dirty="0">
            <a:solidFill>
              <a:schemeClr val="tx1"/>
            </a:solidFill>
            <a:latin typeface="Arial Narrow" pitchFamily="34" charset="0"/>
          </a:endParaRPr>
        </a:p>
      </dsp:txBody>
      <dsp:txXfrm>
        <a:off x="2518845" y="96513"/>
        <a:ext cx="5975097" cy="419060"/>
      </dsp:txXfrm>
    </dsp:sp>
    <dsp:sp modelId="{032E05D1-D368-4355-8D38-34F5EFDCE7B2}">
      <dsp:nvSpPr>
        <dsp:cNvPr id="0" name=""/>
        <dsp:cNvSpPr/>
      </dsp:nvSpPr>
      <dsp:spPr>
        <a:xfrm>
          <a:off x="503767" y="2219"/>
          <a:ext cx="2039684" cy="5613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Narrow" pitchFamily="34" charset="0"/>
              <a:cs typeface="Arial" pitchFamily="34" charset="0"/>
            </a:rPr>
            <a:t>Régimen Fiscal</a:t>
          </a:r>
          <a:r>
            <a:rPr lang="es-MX" sz="1200" kern="1200" dirty="0" smtClean="0">
              <a:solidFill>
                <a:schemeClr val="tx1"/>
              </a:solidFill>
              <a:latin typeface="Arial Narrow" pitchFamily="34" charset="0"/>
              <a:cs typeface="Arial" pitchFamily="34" charset="0"/>
            </a:rPr>
            <a:t> (II.2.5.1.5.) </a:t>
          </a:r>
          <a:endParaRPr lang="es-MX" sz="1200" kern="1200" dirty="0">
            <a:solidFill>
              <a:schemeClr val="tx1"/>
            </a:solidFill>
            <a:latin typeface="Arial Narrow" pitchFamily="34" charset="0"/>
          </a:endParaRPr>
        </a:p>
      </dsp:txBody>
      <dsp:txXfrm>
        <a:off x="531168" y="29620"/>
        <a:ext cx="1984882" cy="506514"/>
      </dsp:txXfrm>
    </dsp:sp>
    <dsp:sp modelId="{A33A3846-87C4-461B-86A9-BC414F60ABF5}">
      <dsp:nvSpPr>
        <dsp:cNvPr id="0" name=""/>
        <dsp:cNvSpPr/>
      </dsp:nvSpPr>
      <dsp:spPr>
        <a:xfrm>
          <a:off x="2530724" y="619411"/>
          <a:ext cx="6184627" cy="87557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s-MX" sz="1000" kern="1200" dirty="0">
            <a:solidFill>
              <a:schemeClr val="tx1"/>
            </a:solidFill>
            <a:latin typeface="Arial Narrow" pitchFamily="34" charset="0"/>
          </a:endParaRPr>
        </a:p>
        <a:p>
          <a:pPr marL="114300" lvl="1" indent="-114300" algn="l" defTabSz="533400">
            <a:lnSpc>
              <a:spcPct val="90000"/>
            </a:lnSpc>
            <a:spcBef>
              <a:spcPct val="0"/>
            </a:spcBef>
            <a:spcAft>
              <a:spcPct val="15000"/>
            </a:spcAft>
            <a:buChar char="••"/>
          </a:pPr>
          <a:r>
            <a:rPr lang="es-ES" sz="1200" kern="1200" dirty="0" smtClean="0">
              <a:solidFill>
                <a:schemeClr val="tx1"/>
              </a:solidFill>
              <a:latin typeface="Arial Narrow" pitchFamily="34" charset="0"/>
              <a:cs typeface="Arial" pitchFamily="34" charset="0"/>
            </a:rPr>
            <a:t>Sistema General de Unidades de Medida a que se refiere la Ley Federal Sobre Metrología y Normalización y las demás aceptadas por la Secretaría de Economía.</a:t>
          </a:r>
          <a:endParaRPr lang="es-MX" sz="1200" kern="1200" dirty="0">
            <a:solidFill>
              <a:schemeClr val="tx1"/>
            </a:solidFill>
            <a:latin typeface="Arial Narrow" pitchFamily="34" charset="0"/>
          </a:endParaRPr>
        </a:p>
        <a:p>
          <a:pPr marL="114300" lvl="1" indent="-114300" algn="l" defTabSz="533400">
            <a:lnSpc>
              <a:spcPct val="90000"/>
            </a:lnSpc>
            <a:spcBef>
              <a:spcPct val="0"/>
            </a:spcBef>
            <a:spcAft>
              <a:spcPct val="15000"/>
            </a:spcAft>
            <a:buChar char="••"/>
          </a:pPr>
          <a:r>
            <a:rPr lang="es-ES" sz="1200" kern="1200" dirty="0" smtClean="0">
              <a:solidFill>
                <a:schemeClr val="tx1"/>
              </a:solidFill>
              <a:latin typeface="Arial Narrow" pitchFamily="34" charset="0"/>
              <a:cs typeface="Arial" pitchFamily="34" charset="0"/>
            </a:rPr>
            <a:t>Se adiciona el Apéndice 7 del anexo 22 Reglas en Materia de Comercio Exterior</a:t>
          </a:r>
          <a:endParaRPr lang="es-MX" sz="1200" kern="1200" dirty="0">
            <a:solidFill>
              <a:schemeClr val="tx1"/>
            </a:solidFill>
            <a:latin typeface="Arial Narrow" pitchFamily="34" charset="0"/>
          </a:endParaRPr>
        </a:p>
      </dsp:txBody>
      <dsp:txXfrm>
        <a:off x="2530724" y="728858"/>
        <a:ext cx="5856288" cy="656679"/>
      </dsp:txXfrm>
    </dsp:sp>
    <dsp:sp modelId="{6B3146D9-B408-426F-B5F2-207750A8C77E}">
      <dsp:nvSpPr>
        <dsp:cNvPr id="0" name=""/>
        <dsp:cNvSpPr/>
      </dsp:nvSpPr>
      <dsp:spPr>
        <a:xfrm>
          <a:off x="503767" y="858286"/>
          <a:ext cx="2039684" cy="3978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Narrow" pitchFamily="34" charset="0"/>
              <a:cs typeface="Arial" pitchFamily="34" charset="0"/>
            </a:rPr>
            <a:t>Unidad de Medida</a:t>
          </a:r>
          <a:r>
            <a:rPr lang="es-MX" sz="1200" kern="1200" dirty="0" smtClean="0">
              <a:solidFill>
                <a:schemeClr val="tx1"/>
              </a:solidFill>
              <a:latin typeface="Arial Narrow" pitchFamily="34" charset="0"/>
              <a:cs typeface="Arial" pitchFamily="34" charset="0"/>
            </a:rPr>
            <a:t> (</a:t>
          </a:r>
          <a:r>
            <a:rPr lang="es-ES" sz="1200" kern="1200" dirty="0" smtClean="0">
              <a:solidFill>
                <a:schemeClr val="tx1"/>
              </a:solidFill>
              <a:latin typeface="Arial Narrow" pitchFamily="34" charset="0"/>
              <a:cs typeface="Arial" pitchFamily="34" charset="0"/>
            </a:rPr>
            <a:t>I.2.7.1.5.) </a:t>
          </a:r>
          <a:endParaRPr lang="es-MX" sz="1200" kern="1200" dirty="0">
            <a:solidFill>
              <a:schemeClr val="tx1"/>
            </a:solidFill>
            <a:latin typeface="Arial Narrow" pitchFamily="34" charset="0"/>
          </a:endParaRPr>
        </a:p>
      </dsp:txBody>
      <dsp:txXfrm>
        <a:off x="523187" y="877706"/>
        <a:ext cx="2000844" cy="358981"/>
      </dsp:txXfrm>
    </dsp:sp>
    <dsp:sp modelId="{D1F57943-F1B1-41E0-B572-617DC547476C}">
      <dsp:nvSpPr>
        <dsp:cNvPr id="0" name=""/>
        <dsp:cNvSpPr/>
      </dsp:nvSpPr>
      <dsp:spPr>
        <a:xfrm>
          <a:off x="2528722" y="1550858"/>
          <a:ext cx="6190673" cy="55874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latin typeface="Arial Narrow" pitchFamily="34" charset="0"/>
              <a:cs typeface="Arial" pitchFamily="34" charset="0"/>
            </a:rPr>
            <a:t>Cuando no sea posible identificar la forma en que se realizará el pago, señalar la expresión “No identificado”</a:t>
          </a:r>
          <a:endParaRPr lang="es-MX" sz="1200" kern="1200" dirty="0">
            <a:solidFill>
              <a:schemeClr val="tx1"/>
            </a:solidFill>
            <a:latin typeface="Arial Narrow" pitchFamily="34" charset="0"/>
          </a:endParaRPr>
        </a:p>
      </dsp:txBody>
      <dsp:txXfrm>
        <a:off x="2528722" y="1620701"/>
        <a:ext cx="5981143" cy="419060"/>
      </dsp:txXfrm>
    </dsp:sp>
    <dsp:sp modelId="{32BD621A-A116-41F8-9D3D-0A8356966EF1}">
      <dsp:nvSpPr>
        <dsp:cNvPr id="0" name=""/>
        <dsp:cNvSpPr/>
      </dsp:nvSpPr>
      <dsp:spPr>
        <a:xfrm>
          <a:off x="499747" y="1550858"/>
          <a:ext cx="2041678" cy="55874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Arial Narrow" pitchFamily="34" charset="0"/>
              <a:cs typeface="Arial" pitchFamily="34" charset="0"/>
            </a:rPr>
            <a:t>Forma de pago</a:t>
          </a:r>
          <a:r>
            <a:rPr lang="es-ES" sz="1200" kern="1200" dirty="0" smtClean="0">
              <a:solidFill>
                <a:schemeClr val="tx1"/>
              </a:solidFill>
              <a:latin typeface="Arial Narrow" pitchFamily="34" charset="0"/>
              <a:cs typeface="Arial" pitchFamily="34" charset="0"/>
            </a:rPr>
            <a:t> (I.2.7.1.12.) </a:t>
          </a:r>
          <a:endParaRPr lang="es-MX" sz="1200" kern="1200" dirty="0">
            <a:solidFill>
              <a:schemeClr val="tx1"/>
            </a:solidFill>
            <a:latin typeface="Arial Narrow" pitchFamily="34" charset="0"/>
          </a:endParaRPr>
        </a:p>
      </dsp:txBody>
      <dsp:txXfrm>
        <a:off x="527023" y="1578134"/>
        <a:ext cx="1987126" cy="504194"/>
      </dsp:txXfrm>
    </dsp:sp>
    <dsp:sp modelId="{C01897FA-E764-407C-9FE9-ED477A070AE0}">
      <dsp:nvSpPr>
        <dsp:cNvPr id="0" name=""/>
        <dsp:cNvSpPr/>
      </dsp:nvSpPr>
      <dsp:spPr>
        <a:xfrm flipV="1">
          <a:off x="7565579" y="2415138"/>
          <a:ext cx="643704" cy="7838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59809A4-B68E-4CED-A96C-4372C058B118}">
      <dsp:nvSpPr>
        <dsp:cNvPr id="0" name=""/>
        <dsp:cNvSpPr/>
      </dsp:nvSpPr>
      <dsp:spPr>
        <a:xfrm>
          <a:off x="501769" y="2148063"/>
          <a:ext cx="8582732" cy="57770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100000"/>
            </a:lnSpc>
            <a:spcBef>
              <a:spcPct val="0"/>
            </a:spcBef>
            <a:spcAft>
              <a:spcPts val="0"/>
            </a:spcAft>
          </a:pPr>
          <a:r>
            <a:rPr lang="es-MX" sz="1800" b="1" kern="1200" dirty="0" smtClean="0">
              <a:solidFill>
                <a:schemeClr val="tx1"/>
              </a:solidFill>
              <a:latin typeface="Arial Narrow" pitchFamily="34" charset="0"/>
              <a:ea typeface="+mn-ea"/>
              <a:cs typeface="Arial" pitchFamily="34" charset="0"/>
            </a:rPr>
            <a:t>RMF-2013</a:t>
          </a:r>
        </a:p>
        <a:p>
          <a:pPr lvl="0" algn="ctr" defTabSz="800100">
            <a:lnSpc>
              <a:spcPct val="100000"/>
            </a:lnSpc>
            <a:spcBef>
              <a:spcPct val="0"/>
            </a:spcBef>
            <a:spcAft>
              <a:spcPts val="0"/>
            </a:spcAft>
          </a:pPr>
          <a:r>
            <a:rPr lang="es-MX" sz="1800" b="1" kern="1200" dirty="0" smtClean="0">
              <a:solidFill>
                <a:schemeClr val="tx1"/>
              </a:solidFill>
              <a:latin typeface="Arial Narrow" pitchFamily="34" charset="0"/>
              <a:ea typeface="+mn-ea"/>
              <a:cs typeface="Arial" pitchFamily="34" charset="0"/>
            </a:rPr>
            <a:t> </a:t>
          </a:r>
          <a:r>
            <a:rPr lang="es-MX" sz="1200" b="1" kern="1200" dirty="0" smtClean="0">
              <a:solidFill>
                <a:schemeClr val="tx1"/>
              </a:solidFill>
              <a:latin typeface="Arial Narrow" pitchFamily="34" charset="0"/>
              <a:ea typeface="+mn-ea"/>
              <a:cs typeface="Arial" pitchFamily="34" charset="0"/>
            </a:rPr>
            <a:t>(28 - diciembre - 2012)</a:t>
          </a:r>
          <a:endParaRPr lang="es-MX" sz="1200" b="1" kern="1200" dirty="0">
            <a:solidFill>
              <a:schemeClr val="tx1"/>
            </a:solidFill>
            <a:latin typeface="Arial Narrow" pitchFamily="34" charset="0"/>
            <a:ea typeface="+mn-ea"/>
            <a:cs typeface="Arial" pitchFamily="34" charset="0"/>
          </a:endParaRPr>
        </a:p>
      </dsp:txBody>
      <dsp:txXfrm>
        <a:off x="529970" y="2176264"/>
        <a:ext cx="8526330" cy="549503"/>
      </dsp:txXfrm>
    </dsp:sp>
    <dsp:sp modelId="{FE754101-A0B9-4B63-BEA3-2738F69160A1}">
      <dsp:nvSpPr>
        <dsp:cNvPr id="0" name=""/>
        <dsp:cNvSpPr/>
      </dsp:nvSpPr>
      <dsp:spPr>
        <a:xfrm>
          <a:off x="2530724" y="2782533"/>
          <a:ext cx="6184627" cy="55874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solidFill>
                <a:schemeClr val="tx1"/>
              </a:solidFill>
              <a:latin typeface="Arial Narrow" pitchFamily="34" charset="0"/>
              <a:cs typeface="Arial" pitchFamily="34" charset="0"/>
            </a:rPr>
            <a:t>Se cumple anotando “NA” o cualquier otra análoga o la información con la que cuenten al momento de expedir los comprobantes.</a:t>
          </a:r>
          <a:endParaRPr lang="es-MX" sz="1200" kern="1200" dirty="0">
            <a:solidFill>
              <a:schemeClr val="tx1"/>
            </a:solidFill>
            <a:latin typeface="Arial Narrow" pitchFamily="34" charset="0"/>
          </a:endParaRPr>
        </a:p>
      </dsp:txBody>
      <dsp:txXfrm>
        <a:off x="2530724" y="2852376"/>
        <a:ext cx="5975097" cy="419060"/>
      </dsp:txXfrm>
    </dsp:sp>
    <dsp:sp modelId="{6EE87CC5-6B26-48A7-9422-F606C8317571}">
      <dsp:nvSpPr>
        <dsp:cNvPr id="0" name=""/>
        <dsp:cNvSpPr/>
      </dsp:nvSpPr>
      <dsp:spPr>
        <a:xfrm>
          <a:off x="503767" y="2737104"/>
          <a:ext cx="2039684" cy="64960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ts val="0"/>
            </a:spcAft>
          </a:pPr>
          <a:r>
            <a:rPr lang="es-MX" sz="1200" b="1" kern="1200" dirty="0" smtClean="0">
              <a:solidFill>
                <a:schemeClr val="tx1"/>
              </a:solidFill>
              <a:latin typeface="Arial Narrow" pitchFamily="34" charset="0"/>
              <a:cs typeface="Arial" pitchFamily="34" charset="0"/>
            </a:rPr>
            <a:t>Régimen Fiscal</a:t>
          </a:r>
        </a:p>
        <a:p>
          <a:pPr lvl="0" algn="ctr" defTabSz="533400">
            <a:lnSpc>
              <a:spcPct val="90000"/>
            </a:lnSpc>
            <a:spcBef>
              <a:spcPct val="0"/>
            </a:spcBef>
            <a:spcAft>
              <a:spcPts val="0"/>
            </a:spcAft>
          </a:pPr>
          <a:r>
            <a:rPr lang="es-MX" sz="1200" b="1" kern="1200" dirty="0" smtClean="0">
              <a:solidFill>
                <a:schemeClr val="tx1"/>
              </a:solidFill>
              <a:latin typeface="Arial Narrow" pitchFamily="34" charset="0"/>
              <a:cs typeface="Arial" pitchFamily="34" charset="0"/>
            </a:rPr>
            <a:t>Número de Cuenta Predial</a:t>
          </a:r>
        </a:p>
        <a:p>
          <a:pPr lvl="0" algn="ctr" defTabSz="533400">
            <a:lnSpc>
              <a:spcPct val="90000"/>
            </a:lnSpc>
            <a:spcBef>
              <a:spcPct val="0"/>
            </a:spcBef>
            <a:spcAft>
              <a:spcPts val="0"/>
            </a:spcAft>
          </a:pPr>
          <a:r>
            <a:rPr lang="es-MX" sz="1200" b="1" kern="1200" dirty="0" smtClean="0">
              <a:solidFill>
                <a:schemeClr val="tx1"/>
              </a:solidFill>
              <a:latin typeface="Arial Narrow" pitchFamily="34" charset="0"/>
              <a:cs typeface="Arial" pitchFamily="34" charset="0"/>
            </a:rPr>
            <a:t>Forma de pago y cuenta</a:t>
          </a:r>
          <a:r>
            <a:rPr lang="es-MX" sz="1200" kern="1200" dirty="0" smtClean="0">
              <a:solidFill>
                <a:schemeClr val="tx1"/>
              </a:solidFill>
              <a:latin typeface="Arial Narrow" pitchFamily="34" charset="0"/>
              <a:cs typeface="Arial" pitchFamily="34" charset="0"/>
            </a:rPr>
            <a:t> (I.2.7.1.5)</a:t>
          </a:r>
          <a:endParaRPr lang="es-MX" sz="1200" kern="1200" dirty="0">
            <a:solidFill>
              <a:schemeClr val="tx1"/>
            </a:solidFill>
            <a:latin typeface="Arial Narrow" pitchFamily="34" charset="0"/>
          </a:endParaRPr>
        </a:p>
      </dsp:txBody>
      <dsp:txXfrm>
        <a:off x="535478" y="2768815"/>
        <a:ext cx="1976262" cy="586182"/>
      </dsp:txXfrm>
    </dsp:sp>
    <dsp:sp modelId="{EE6D7463-AD6B-41EA-9C94-59F4F1F477C3}">
      <dsp:nvSpPr>
        <dsp:cNvPr id="0" name=""/>
        <dsp:cNvSpPr/>
      </dsp:nvSpPr>
      <dsp:spPr>
        <a:xfrm>
          <a:off x="2528722" y="3416032"/>
          <a:ext cx="6190673" cy="55874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latin typeface="Arial Narrow" pitchFamily="34" charset="0"/>
              <a:cs typeface="Arial" pitchFamily="34" charset="0"/>
            </a:rPr>
            <a:t>Podrán señalar la unidad de medida que utilicen conforme a los usos mercantiles.</a:t>
          </a:r>
          <a:endParaRPr lang="es-MX" sz="1200" kern="1200" dirty="0">
            <a:solidFill>
              <a:schemeClr val="tx1"/>
            </a:solidFill>
            <a:latin typeface="Arial Narrow" pitchFamily="34" charset="0"/>
          </a:endParaRPr>
        </a:p>
      </dsp:txBody>
      <dsp:txXfrm>
        <a:off x="2528722" y="3485875"/>
        <a:ext cx="5981143" cy="419060"/>
      </dsp:txXfrm>
    </dsp:sp>
    <dsp:sp modelId="{C9618B3F-46EB-4C1E-B807-01CC3AFEA35A}">
      <dsp:nvSpPr>
        <dsp:cNvPr id="0" name=""/>
        <dsp:cNvSpPr/>
      </dsp:nvSpPr>
      <dsp:spPr>
        <a:xfrm>
          <a:off x="499747" y="3489859"/>
          <a:ext cx="2041678" cy="41109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Narrow" pitchFamily="34" charset="0"/>
              <a:cs typeface="Arial" pitchFamily="34" charset="0"/>
            </a:rPr>
            <a:t>Unidad de Medida</a:t>
          </a:r>
          <a:r>
            <a:rPr lang="es-MX" sz="1200" kern="1200" dirty="0" smtClean="0">
              <a:solidFill>
                <a:schemeClr val="tx1"/>
              </a:solidFill>
              <a:latin typeface="Arial Narrow" pitchFamily="34" charset="0"/>
              <a:cs typeface="Arial" pitchFamily="34" charset="0"/>
            </a:rPr>
            <a:t> (</a:t>
          </a:r>
          <a:r>
            <a:rPr lang="es-ES" sz="1200" kern="1200" dirty="0" smtClean="0">
              <a:solidFill>
                <a:schemeClr val="tx1"/>
              </a:solidFill>
              <a:latin typeface="Arial Narrow" pitchFamily="34" charset="0"/>
              <a:cs typeface="Arial" pitchFamily="34" charset="0"/>
            </a:rPr>
            <a:t>I.2.7.8) </a:t>
          </a:r>
          <a:endParaRPr lang="es-MX" sz="1200" kern="1200" dirty="0">
            <a:solidFill>
              <a:schemeClr val="tx1"/>
            </a:solidFill>
            <a:latin typeface="Arial Narrow" pitchFamily="34" charset="0"/>
          </a:endParaRPr>
        </a:p>
      </dsp:txBody>
      <dsp:txXfrm>
        <a:off x="519815" y="3509927"/>
        <a:ext cx="2001542" cy="370956"/>
      </dsp:txXfrm>
    </dsp:sp>
    <dsp:sp modelId="{D323EF98-E61D-433D-98A1-6925850A067B}">
      <dsp:nvSpPr>
        <dsp:cNvPr id="0" name=""/>
        <dsp:cNvSpPr/>
      </dsp:nvSpPr>
      <dsp:spPr>
        <a:xfrm>
          <a:off x="2530761" y="4133093"/>
          <a:ext cx="6184627" cy="55874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latin typeface="Arial Narrow" pitchFamily="34" charset="0"/>
              <a:cs typeface="Arial" pitchFamily="34" charset="0"/>
            </a:rPr>
            <a:t>Se establece concepto genérico.</a:t>
          </a:r>
          <a:endParaRPr lang="es-MX" sz="1200" kern="1200" dirty="0">
            <a:solidFill>
              <a:schemeClr val="tx1"/>
            </a:solidFill>
            <a:latin typeface="Arial Narrow" pitchFamily="34" charset="0"/>
          </a:endParaRPr>
        </a:p>
        <a:p>
          <a:pPr marL="114300" lvl="1" indent="-114300" algn="l" defTabSz="533400">
            <a:lnSpc>
              <a:spcPct val="90000"/>
            </a:lnSpc>
            <a:spcBef>
              <a:spcPct val="0"/>
            </a:spcBef>
            <a:spcAft>
              <a:spcPct val="15000"/>
            </a:spcAft>
            <a:buChar char="••"/>
          </a:pPr>
          <a:r>
            <a:rPr lang="es-MX" sz="1200" kern="1200" dirty="0" smtClean="0">
              <a:solidFill>
                <a:schemeClr val="tx1"/>
              </a:solidFill>
              <a:latin typeface="Arial Narrow" pitchFamily="34" charset="0"/>
            </a:rPr>
            <a:t>Se puede emitir un solo Comprobante Fiscal </a:t>
          </a:r>
          <a:endParaRPr lang="es-MX" sz="1200" kern="1200" dirty="0">
            <a:solidFill>
              <a:schemeClr val="tx1"/>
            </a:solidFill>
            <a:latin typeface="Arial Narrow" pitchFamily="34" charset="0"/>
          </a:endParaRPr>
        </a:p>
      </dsp:txBody>
      <dsp:txXfrm>
        <a:off x="2530761" y="4202936"/>
        <a:ext cx="5975097" cy="419060"/>
      </dsp:txXfrm>
    </dsp:sp>
    <dsp:sp modelId="{B7D62F1F-C1E6-4ACA-B3F5-B724D5C66F7E}">
      <dsp:nvSpPr>
        <dsp:cNvPr id="0" name=""/>
        <dsp:cNvSpPr/>
      </dsp:nvSpPr>
      <dsp:spPr>
        <a:xfrm>
          <a:off x="503767" y="4030653"/>
          <a:ext cx="2039684" cy="76362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Arial Narrow" pitchFamily="34" charset="0"/>
              <a:cs typeface="Arial" pitchFamily="34" charset="0"/>
            </a:rPr>
            <a:t>Pago en Parcialidades</a:t>
          </a:r>
          <a:r>
            <a:rPr lang="es-ES" sz="1200" kern="1200" dirty="0" smtClean="0">
              <a:solidFill>
                <a:schemeClr val="tx1"/>
              </a:solidFill>
              <a:latin typeface="Arial Narrow" pitchFamily="34" charset="0"/>
              <a:cs typeface="Arial" pitchFamily="34" charset="0"/>
            </a:rPr>
            <a:t> I.2.7.1.12</a:t>
          </a:r>
        </a:p>
        <a:p>
          <a:pPr lvl="0" algn="ctr" defTabSz="533400">
            <a:lnSpc>
              <a:spcPct val="90000"/>
            </a:lnSpc>
            <a:spcBef>
              <a:spcPct val="0"/>
            </a:spcBef>
            <a:spcAft>
              <a:spcPct val="35000"/>
            </a:spcAft>
          </a:pPr>
          <a:r>
            <a:rPr lang="es-ES" sz="1200" kern="1200" dirty="0" smtClean="0">
              <a:solidFill>
                <a:schemeClr val="tx1"/>
              </a:solidFill>
              <a:latin typeface="Arial Narrow" pitchFamily="34" charset="0"/>
              <a:cs typeface="Arial" pitchFamily="34" charset="0"/>
            </a:rPr>
            <a:t>I.2.7.1.13 </a:t>
          </a:r>
          <a:endParaRPr lang="es-MX" sz="1200" kern="1200" dirty="0">
            <a:solidFill>
              <a:schemeClr val="tx1"/>
            </a:solidFill>
            <a:latin typeface="Arial Narrow" pitchFamily="34" charset="0"/>
          </a:endParaRPr>
        </a:p>
      </dsp:txBody>
      <dsp:txXfrm>
        <a:off x="541044" y="4067930"/>
        <a:ext cx="1965130" cy="68907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cs typeface="+mn-cs"/>
              </a:defRPr>
            </a:lvl1pPr>
          </a:lstStyle>
          <a:p>
            <a:pPr>
              <a:defRPr/>
            </a:pPr>
            <a:endParaRPr lang="es-ES" dirty="0"/>
          </a:p>
        </p:txBody>
      </p:sp>
      <p:sp>
        <p:nvSpPr>
          <p:cNvPr id="3" name="Marcador de fecha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cs typeface="+mn-cs"/>
              </a:defRPr>
            </a:lvl1pPr>
          </a:lstStyle>
          <a:p>
            <a:pPr>
              <a:defRPr/>
            </a:pPr>
            <a:fld id="{4BF75EFA-FB9E-400B-8427-6752D0C09996}" type="datetimeFigureOut">
              <a:rPr lang="es-ES"/>
              <a:pPr>
                <a:defRPr/>
              </a:pPr>
              <a:t>27/06/2013</a:t>
            </a:fld>
            <a:endParaRPr lang="es-ES" dirty="0"/>
          </a:p>
        </p:txBody>
      </p:sp>
      <p:sp>
        <p:nvSpPr>
          <p:cNvPr id="4" name="Marcador de pie de página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cs typeface="+mn-cs"/>
              </a:defRPr>
            </a:lvl1pPr>
          </a:lstStyle>
          <a:p>
            <a:pPr>
              <a:defRPr/>
            </a:pPr>
            <a:endParaRPr lang="es-ES" dirty="0"/>
          </a:p>
        </p:txBody>
      </p:sp>
      <p:sp>
        <p:nvSpPr>
          <p:cNvPr id="5" name="Marcador de número de diapositiva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cs typeface="+mn-cs"/>
              </a:defRPr>
            </a:lvl1pPr>
          </a:lstStyle>
          <a:p>
            <a:pPr>
              <a:defRPr/>
            </a:pPr>
            <a:fld id="{F5E5D7EE-ADFD-4547-A7DC-F1FB33F69E2F}" type="slidenum">
              <a:rPr lang="es-ES"/>
              <a:pPr>
                <a:defRPr/>
              </a:pPr>
              <a:t>‹Nº›</a:t>
            </a:fld>
            <a:endParaRPr lang="es-ES" dirty="0"/>
          </a:p>
        </p:txBody>
      </p:sp>
    </p:spTree>
    <p:extLst>
      <p:ext uri="{BB962C8B-B14F-4D97-AF65-F5344CB8AC3E}">
        <p14:creationId xmlns:p14="http://schemas.microsoft.com/office/powerpoint/2010/main" val="167656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A2018149-B052-48CB-84CB-47654FF131E9}" type="datetimeFigureOut">
              <a:rPr lang="es-ES" smtClean="0"/>
              <a:pPr/>
              <a:t>27/06/2013</a:t>
            </a:fld>
            <a:endParaRPr lang="es-ES" dirty="0"/>
          </a:p>
        </p:txBody>
      </p:sp>
      <p:sp>
        <p:nvSpPr>
          <p:cNvPr id="4" name="Marcador de imagen de diapositiva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1C7C9E3-B58D-4653-A0F1-BBACF6009B28}" type="slidenum">
              <a:rPr lang="es-ES" smtClean="0"/>
              <a:pPr/>
              <a:t>‹Nº›</a:t>
            </a:fld>
            <a:endParaRPr lang="es-ES" dirty="0"/>
          </a:p>
        </p:txBody>
      </p:sp>
    </p:spTree>
    <p:extLst>
      <p:ext uri="{BB962C8B-B14F-4D97-AF65-F5344CB8AC3E}">
        <p14:creationId xmlns:p14="http://schemas.microsoft.com/office/powerpoint/2010/main" val="160736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1C7C9E3-B58D-4653-A0F1-BBACF6009B28}" type="slidenum">
              <a:rPr lang="es-ES" smtClean="0"/>
              <a:pPr/>
              <a:t>34</a:t>
            </a:fld>
            <a:endParaRPr lang="es-ES" dirty="0"/>
          </a:p>
        </p:txBody>
      </p:sp>
    </p:spTree>
    <p:extLst>
      <p:ext uri="{BB962C8B-B14F-4D97-AF65-F5344CB8AC3E}">
        <p14:creationId xmlns:p14="http://schemas.microsoft.com/office/powerpoint/2010/main" val="2508588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atin typeface="Trajan Pro" pitchFamily="18" charset="0"/>
                <a:cs typeface="Traditional Arabic" pitchFamily="18" charset="-78"/>
              </a:defRPr>
            </a:lvl1p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976E37-80C9-4C08-9485-A940E784BA94}" type="datetimeFigureOut">
              <a:rPr lang="es-MX" smtClean="0"/>
              <a:pPr/>
              <a:t>27/06/2013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0235D2F-1EAC-46E8-8847-E9090BA380B8}" type="slidenum">
              <a:rPr lang="es-MX" smtClean="0"/>
              <a:pPr/>
              <a:t>‹Nº›</a:t>
            </a:fld>
            <a:endParaRPr lang="es-MX" dirty="0"/>
          </a:p>
        </p:txBody>
      </p:sp>
    </p:spTree>
    <p:extLst>
      <p:ext uri="{BB962C8B-B14F-4D97-AF65-F5344CB8AC3E}">
        <p14:creationId xmlns:p14="http://schemas.microsoft.com/office/powerpoint/2010/main" val="2269041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CF63790C-459B-4720-A91D-2D8992CA1509}" type="datetimeFigureOut">
              <a:rPr lang="es-ES_tradnl"/>
              <a:pPr>
                <a:defRPr/>
              </a:pPr>
              <a:t>27/06/2013</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53D1401A-EB75-44C5-9667-77529724906E}"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101.30.225.126:9080/ConsultaRFC/"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9.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5.png"/><Relationship Id="rId4" Type="http://schemas.openxmlformats.org/officeDocument/2006/relationships/image" Target="../media/image74.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1585731" y="3071577"/>
            <a:ext cx="5915025" cy="171450"/>
          </a:xfrm>
          <a:prstGeom prst="rect">
            <a:avLst/>
          </a:prstGeom>
          <a:noFill/>
          <a:ln w="9525">
            <a:noFill/>
            <a:miter lim="800000"/>
            <a:headEnd/>
            <a:tailEnd/>
          </a:ln>
        </p:spPr>
      </p:pic>
      <p:sp>
        <p:nvSpPr>
          <p:cNvPr id="4" name="3 CuadroTexto"/>
          <p:cNvSpPr txBox="1">
            <a:spLocks noChangeArrowheads="1"/>
          </p:cNvSpPr>
          <p:nvPr/>
        </p:nvSpPr>
        <p:spPr bwMode="auto">
          <a:xfrm>
            <a:off x="0" y="4349266"/>
            <a:ext cx="9144001" cy="400110"/>
          </a:xfrm>
          <a:prstGeom prst="rect">
            <a:avLst/>
          </a:prstGeom>
          <a:noFill/>
          <a:ln w="9525">
            <a:noFill/>
            <a:miter lim="800000"/>
            <a:headEnd/>
            <a:tailEnd/>
          </a:ln>
        </p:spPr>
        <p:txBody>
          <a:bodyPr wrap="square">
            <a:spAutoFit/>
          </a:bodyPr>
          <a:lstStyle/>
          <a:p>
            <a:pPr algn="ctr">
              <a:defRPr/>
            </a:pPr>
            <a:r>
              <a:rPr lang="es-MX" sz="2000" b="1" dirty="0" smtClean="0">
                <a:effectLst>
                  <a:reflection blurRad="6350" stA="55000" endA="300" endPos="45500" dir="5400000" sy="-100000" algn="bl" rotWithShape="0"/>
                </a:effectLst>
                <a:latin typeface="Constantia" pitchFamily="18" charset="0"/>
                <a:cs typeface="Arial" charset="0"/>
              </a:rPr>
              <a:t>Junio 2013</a:t>
            </a:r>
            <a:endParaRPr lang="es-MX" b="1" dirty="0">
              <a:effectLst>
                <a:reflection blurRad="6350" stA="55000" endA="300" endPos="45500" dir="5400000" sy="-100000" algn="bl" rotWithShape="0"/>
              </a:effectLst>
              <a:latin typeface="Constantia" pitchFamily="18" charset="0"/>
              <a:cs typeface="Arial" charset="0"/>
            </a:endParaRPr>
          </a:p>
        </p:txBody>
      </p:sp>
      <p:sp>
        <p:nvSpPr>
          <p:cNvPr id="7" name="4 CuadroTexto"/>
          <p:cNvSpPr txBox="1">
            <a:spLocks noChangeArrowheads="1"/>
          </p:cNvSpPr>
          <p:nvPr/>
        </p:nvSpPr>
        <p:spPr bwMode="auto">
          <a:xfrm>
            <a:off x="0" y="2486802"/>
            <a:ext cx="9144001" cy="584775"/>
          </a:xfrm>
          <a:prstGeom prst="rect">
            <a:avLst/>
          </a:prstGeom>
          <a:noFill/>
          <a:ln w="9525">
            <a:noFill/>
            <a:miter lim="800000"/>
            <a:headEnd/>
            <a:tailEnd/>
          </a:ln>
        </p:spPr>
        <p:txBody>
          <a:bodyPr wrap="square">
            <a:spAutoFit/>
          </a:bodyPr>
          <a:lstStyle>
            <a:defPPr>
              <a:defRPr lang="es-ES_tradnl"/>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defRPr/>
            </a:pPr>
            <a:r>
              <a:rPr lang="es-MX" sz="3200" b="1" dirty="0" smtClean="0">
                <a:effectLst/>
                <a:latin typeface="Constantia" pitchFamily="18" charset="0"/>
                <a:cs typeface="Arial" charset="0"/>
              </a:rPr>
              <a:t>Esquemas de Comprobación Fiscal</a:t>
            </a:r>
            <a:endParaRPr lang="es-MX" sz="2800" b="1" dirty="0">
              <a:effectLst/>
              <a:latin typeface="Constantia" pitchFamily="18" charset="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23" y="78662"/>
            <a:ext cx="5291577" cy="461665"/>
          </a:xfrm>
          <a:prstGeom prst="rect">
            <a:avLst/>
          </a:prstGeom>
        </p:spPr>
        <p:txBody>
          <a:bodyPr wrap="none">
            <a:spAutoFit/>
          </a:bodyPr>
          <a:lstStyle/>
          <a:p>
            <a:pPr algn="r">
              <a:defRPr/>
            </a:pPr>
            <a:r>
              <a:rPr lang="es-MX" sz="2400" b="1" dirty="0" smtClean="0">
                <a:latin typeface="Constantia" pitchFamily="18" charset="0"/>
                <a:ea typeface="ＭＳ Ｐゴシック" pitchFamily="34" charset="-128"/>
                <a:cs typeface="ＭＳ Ｐゴシック" charset="-128"/>
              </a:rPr>
              <a:t>Estructura de la Factura Electrónica</a:t>
            </a:r>
            <a:endParaRPr lang="es-ES" sz="2400" b="1" dirty="0">
              <a:latin typeface="Constantia" pitchFamily="18" charset="0"/>
              <a:ea typeface="ＭＳ Ｐゴシック" pitchFamily="34" charset="-128"/>
              <a:cs typeface="ＭＳ Ｐゴシック" charset="-128"/>
            </a:endParaRPr>
          </a:p>
        </p:txBody>
      </p:sp>
      <p:pic>
        <p:nvPicPr>
          <p:cNvPr id="7" name="Picture 2"/>
          <p:cNvPicPr>
            <a:picLocks noChangeAspect="1" noChangeArrowheads="1"/>
          </p:cNvPicPr>
          <p:nvPr/>
        </p:nvPicPr>
        <p:blipFill>
          <a:blip r:embed="rId3"/>
          <a:srcRect/>
          <a:stretch>
            <a:fillRect/>
          </a:stretch>
        </p:blipFill>
        <p:spPr bwMode="auto">
          <a:xfrm>
            <a:off x="0" y="469837"/>
            <a:ext cx="5915025" cy="171450"/>
          </a:xfrm>
          <a:prstGeom prst="rect">
            <a:avLst/>
          </a:prstGeom>
          <a:noFill/>
          <a:ln w="9525">
            <a:noFill/>
            <a:miter lim="800000"/>
            <a:headEnd/>
            <a:tailEnd/>
          </a:ln>
        </p:spPr>
      </p:pic>
      <p:sp>
        <p:nvSpPr>
          <p:cNvPr id="8" name="7 Rectángulo"/>
          <p:cNvSpPr/>
          <p:nvPr/>
        </p:nvSpPr>
        <p:spPr bwMode="auto">
          <a:xfrm>
            <a:off x="0" y="71414"/>
            <a:ext cx="9144000" cy="35719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r" defTabSz="914400" rtl="0" eaLnBrk="1" fontAlgn="base" latinLnBrk="0" hangingPunct="1">
              <a:lnSpc>
                <a:spcPct val="100000"/>
              </a:lnSpc>
              <a:spcBef>
                <a:spcPct val="0"/>
              </a:spcBef>
              <a:spcAft>
                <a:spcPct val="0"/>
              </a:spcAft>
              <a:buClrTx/>
              <a:buSzTx/>
              <a:tabLst/>
            </a:pPr>
            <a:r>
              <a:rPr lang="es-MX" dirty="0" smtClean="0">
                <a:solidFill>
                  <a:schemeClr val="bg1"/>
                </a:solidFill>
                <a:latin typeface="Constantia" pitchFamily="18" charset="0"/>
              </a:rPr>
              <a:t>Estándar del CFD</a:t>
            </a:r>
            <a:endParaRPr kumimoji="0" lang="es-MX" i="0" u="none" strike="noStrike" cap="none" normalizeH="0" dirty="0" smtClean="0">
              <a:ln>
                <a:noFill/>
              </a:ln>
              <a:solidFill>
                <a:schemeClr val="bg1"/>
              </a:solidFill>
              <a:effectLst/>
              <a:latin typeface="Constantia"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02693081"/>
              </p:ext>
            </p:extLst>
          </p:nvPr>
        </p:nvGraphicFramePr>
        <p:xfrm>
          <a:off x="1508112" y="888884"/>
          <a:ext cx="3444875" cy="5400675"/>
        </p:xfrm>
        <a:graphic>
          <a:graphicData uri="http://schemas.openxmlformats.org/presentationml/2006/ole">
            <mc:AlternateContent xmlns:mc="http://schemas.openxmlformats.org/markup-compatibility/2006">
              <mc:Choice xmlns:v="urn:schemas-microsoft-com:vml" Requires="v">
                <p:oleObj spid="_x0000_s1040" name="Fotografía de Photo Editor" r:id="rId4" imgW="3172268" imgH="4971429" progId="">
                  <p:embed/>
                </p:oleObj>
              </mc:Choice>
              <mc:Fallback>
                <p:oleObj name="Fotografía de Photo Editor" r:id="rId4" imgW="3172268" imgH="4971429" progId="">
                  <p:embed/>
                  <p:pic>
                    <p:nvPicPr>
                      <p:cNvPr id="0" name=""/>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08112" y="888884"/>
                        <a:ext cx="34448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a:spLocks noChangeArrowheads="1"/>
          </p:cNvSpPr>
          <p:nvPr/>
        </p:nvSpPr>
        <p:spPr bwMode="auto">
          <a:xfrm>
            <a:off x="3352939" y="3981993"/>
            <a:ext cx="1368425" cy="503238"/>
          </a:xfrm>
          <a:prstGeom prst="rect">
            <a:avLst/>
          </a:prstGeom>
          <a:noFill/>
          <a:ln w="38100" algn="ctr">
            <a:solidFill>
              <a:srgbClr val="0099CC"/>
            </a:solidFill>
            <a:prstDash val="dash"/>
            <a:miter lim="800000"/>
            <a:headEnd/>
            <a:tailEnd/>
          </a:ln>
        </p:spPr>
        <p:txBody>
          <a:bodyPr wrap="none" anchor="ctr"/>
          <a:lstStyle/>
          <a:p>
            <a:endParaRPr lang="es-MX" sz="1600">
              <a:latin typeface="Constantia" pitchFamily="18" charset="0"/>
            </a:endParaRPr>
          </a:p>
        </p:txBody>
      </p:sp>
      <p:sp>
        <p:nvSpPr>
          <p:cNvPr id="11" name="Rectangle 4"/>
          <p:cNvSpPr>
            <a:spLocks noChangeArrowheads="1"/>
          </p:cNvSpPr>
          <p:nvPr/>
        </p:nvSpPr>
        <p:spPr bwMode="auto">
          <a:xfrm>
            <a:off x="3279914" y="884781"/>
            <a:ext cx="1368425" cy="2736850"/>
          </a:xfrm>
          <a:prstGeom prst="rect">
            <a:avLst/>
          </a:prstGeom>
          <a:noFill/>
          <a:ln w="38100" algn="ctr">
            <a:solidFill>
              <a:srgbClr val="CC3300"/>
            </a:solidFill>
            <a:prstDash val="dash"/>
            <a:miter lim="800000"/>
            <a:headEnd/>
            <a:tailEnd/>
          </a:ln>
        </p:spPr>
        <p:txBody>
          <a:bodyPr wrap="none" anchor="ctr"/>
          <a:lstStyle/>
          <a:p>
            <a:endParaRPr lang="es-MX" sz="1600">
              <a:latin typeface="Constantia" pitchFamily="18" charset="0"/>
            </a:endParaRPr>
          </a:p>
        </p:txBody>
      </p:sp>
      <p:sp>
        <p:nvSpPr>
          <p:cNvPr id="12" name="Rectangle 5"/>
          <p:cNvSpPr>
            <a:spLocks noChangeArrowheads="1"/>
          </p:cNvSpPr>
          <p:nvPr/>
        </p:nvSpPr>
        <p:spPr bwMode="auto">
          <a:xfrm>
            <a:off x="3187554" y="5132931"/>
            <a:ext cx="1368425" cy="504825"/>
          </a:xfrm>
          <a:prstGeom prst="rect">
            <a:avLst/>
          </a:prstGeom>
          <a:noFill/>
          <a:ln w="38100" algn="ctr">
            <a:solidFill>
              <a:schemeClr val="tx1"/>
            </a:solidFill>
            <a:prstDash val="dash"/>
            <a:miter lim="800000"/>
            <a:headEnd/>
            <a:tailEnd/>
          </a:ln>
        </p:spPr>
        <p:txBody>
          <a:bodyPr wrap="none" anchor="ctr"/>
          <a:lstStyle/>
          <a:p>
            <a:endParaRPr lang="es-MX" sz="1600">
              <a:latin typeface="Constantia" pitchFamily="18" charset="0"/>
            </a:endParaRPr>
          </a:p>
        </p:txBody>
      </p:sp>
      <p:sp>
        <p:nvSpPr>
          <p:cNvPr id="13" name="AutoShape 6"/>
          <p:cNvSpPr>
            <a:spLocks/>
          </p:cNvSpPr>
          <p:nvPr/>
        </p:nvSpPr>
        <p:spPr bwMode="auto">
          <a:xfrm>
            <a:off x="4819646" y="1388019"/>
            <a:ext cx="503238" cy="4470246"/>
          </a:xfrm>
          <a:prstGeom prst="leftBrace">
            <a:avLst>
              <a:gd name="adj1" fmla="val 56316"/>
              <a:gd name="adj2" fmla="val 64644"/>
            </a:avLst>
          </a:prstGeom>
          <a:noFill/>
          <a:ln w="57150">
            <a:solidFill>
              <a:srgbClr val="0099CC"/>
            </a:solidFill>
            <a:round/>
            <a:headEnd/>
            <a:tailEnd/>
          </a:ln>
        </p:spPr>
        <p:txBody>
          <a:bodyPr wrap="none" anchor="ctr"/>
          <a:lstStyle/>
          <a:p>
            <a:endParaRPr lang="es-MX" sz="1600">
              <a:latin typeface="Constantia" pitchFamily="18" charset="0"/>
            </a:endParaRPr>
          </a:p>
        </p:txBody>
      </p:sp>
      <p:sp>
        <p:nvSpPr>
          <p:cNvPr id="14" name="Text Box 7"/>
          <p:cNvSpPr txBox="1">
            <a:spLocks noChangeArrowheads="1"/>
          </p:cNvSpPr>
          <p:nvPr/>
        </p:nvSpPr>
        <p:spPr bwMode="auto">
          <a:xfrm>
            <a:off x="5154751" y="1348501"/>
            <a:ext cx="4138612" cy="4524315"/>
          </a:xfrm>
          <a:prstGeom prst="rect">
            <a:avLst/>
          </a:prstGeom>
          <a:noFill/>
          <a:ln w="19050" algn="ctr">
            <a:noFill/>
            <a:miter lim="800000"/>
            <a:headEnd/>
            <a:tailEnd/>
          </a:ln>
        </p:spPr>
        <p:txBody>
          <a:bodyPr wrap="square">
            <a:spAutoFit/>
          </a:bodyPr>
          <a:lstStyle/>
          <a:p>
            <a:pPr marL="457200" indent="-457200"/>
            <a:r>
              <a:rPr lang="es-MX" sz="1600" b="1" dirty="0">
                <a:latin typeface="Constantia" pitchFamily="18" charset="0"/>
              </a:rPr>
              <a:t>&lt;</a:t>
            </a:r>
            <a:r>
              <a:rPr lang="es-MX" sz="1600" b="1" dirty="0" smtClean="0">
                <a:latin typeface="Constantia" pitchFamily="18" charset="0"/>
              </a:rPr>
              <a:t>Complementos&gt;</a:t>
            </a:r>
            <a:endParaRPr lang="es-MX" sz="1600" dirty="0" smtClean="0">
              <a:latin typeface="Constantia" pitchFamily="18" charset="0"/>
            </a:endParaRPr>
          </a:p>
          <a:p>
            <a:pPr marL="268288" indent="-268288">
              <a:buFont typeface="+mj-lt"/>
              <a:buAutoNum type="arabicPeriod"/>
            </a:pPr>
            <a:r>
              <a:rPr lang="es-MX" sz="1600" dirty="0" smtClean="0">
                <a:latin typeface="Constantia" pitchFamily="18" charset="0"/>
              </a:rPr>
              <a:t>Estado </a:t>
            </a:r>
            <a:r>
              <a:rPr lang="es-MX" sz="1600" dirty="0">
                <a:latin typeface="Constantia" pitchFamily="18" charset="0"/>
              </a:rPr>
              <a:t>de cuenta de combustible de monederos electrónicos</a:t>
            </a:r>
          </a:p>
          <a:p>
            <a:pPr marL="268288" indent="-268288">
              <a:buFont typeface="+mj-lt"/>
              <a:buAutoNum type="arabicPeriod"/>
            </a:pPr>
            <a:r>
              <a:rPr lang="es-MX" sz="1600" dirty="0">
                <a:latin typeface="Constantia" pitchFamily="18" charset="0"/>
              </a:rPr>
              <a:t>Donatarias</a:t>
            </a:r>
          </a:p>
          <a:p>
            <a:pPr marL="268288" indent="-268288">
              <a:buFont typeface="+mj-lt"/>
              <a:buAutoNum type="arabicPeriod"/>
            </a:pPr>
            <a:r>
              <a:rPr lang="es-MX" sz="1600" dirty="0" smtClean="0">
                <a:latin typeface="Constantia" pitchFamily="18" charset="0"/>
              </a:rPr>
              <a:t>Compra </a:t>
            </a:r>
            <a:r>
              <a:rPr lang="es-MX" sz="1600" dirty="0">
                <a:latin typeface="Constantia" pitchFamily="18" charset="0"/>
              </a:rPr>
              <a:t>venta de Divisas</a:t>
            </a:r>
          </a:p>
          <a:p>
            <a:pPr marL="268288" indent="-268288">
              <a:buFont typeface="+mj-lt"/>
              <a:buAutoNum type="arabicPeriod"/>
            </a:pPr>
            <a:r>
              <a:rPr lang="es-MX" sz="1600" dirty="0">
                <a:latin typeface="Constantia" pitchFamily="18" charset="0"/>
              </a:rPr>
              <a:t>Otros derechos e </a:t>
            </a:r>
            <a:r>
              <a:rPr lang="es-MX" sz="1600" dirty="0" smtClean="0">
                <a:latin typeface="Constantia" pitchFamily="18" charset="0"/>
              </a:rPr>
              <a:t>Impuestos</a:t>
            </a:r>
          </a:p>
          <a:p>
            <a:pPr marL="268288" indent="-268288">
              <a:buFont typeface="+mj-lt"/>
              <a:buAutoNum type="arabicPeriod"/>
            </a:pPr>
            <a:r>
              <a:rPr lang="es-MX" sz="1600" dirty="0" smtClean="0">
                <a:latin typeface="Constantia" pitchFamily="18" charset="0"/>
              </a:rPr>
              <a:t>Estado de cuenta bancario *</a:t>
            </a:r>
            <a:endParaRPr lang="es-MX" sz="1600" dirty="0">
              <a:latin typeface="Constantia" pitchFamily="18" charset="0"/>
            </a:endParaRPr>
          </a:p>
          <a:p>
            <a:pPr marL="268288" indent="-268288">
              <a:buFont typeface="+mj-lt"/>
              <a:buAutoNum type="arabicPeriod"/>
            </a:pPr>
            <a:r>
              <a:rPr lang="es-MX" sz="1600" dirty="0">
                <a:latin typeface="Constantia" pitchFamily="18" charset="0"/>
              </a:rPr>
              <a:t>Leyendas Fiscales</a:t>
            </a:r>
          </a:p>
          <a:p>
            <a:pPr marL="268288" indent="-268288">
              <a:buFont typeface="+mj-lt"/>
              <a:buAutoNum type="arabicPeriod"/>
            </a:pPr>
            <a:r>
              <a:rPr lang="es-MX" sz="1600" dirty="0">
                <a:latin typeface="Constantia" pitchFamily="18" charset="0"/>
              </a:rPr>
              <a:t>Persona Física integrante de Coordinado</a:t>
            </a:r>
          </a:p>
          <a:p>
            <a:pPr marL="268288" indent="-268288">
              <a:buFont typeface="+mj-lt"/>
              <a:buAutoNum type="arabicPeriod"/>
            </a:pPr>
            <a:r>
              <a:rPr lang="es-MX" sz="1600" dirty="0">
                <a:latin typeface="Constantia" pitchFamily="18" charset="0"/>
              </a:rPr>
              <a:t>Turista Pasajero Extranjero</a:t>
            </a:r>
          </a:p>
          <a:p>
            <a:pPr marL="268288" indent="-268288">
              <a:buFont typeface="+mj-lt"/>
              <a:buAutoNum type="arabicPeriod"/>
            </a:pPr>
            <a:r>
              <a:rPr lang="es-MX" sz="1600" dirty="0">
                <a:latin typeface="Constantia" pitchFamily="18" charset="0"/>
              </a:rPr>
              <a:t>SPEI de Tercero a Tercero</a:t>
            </a:r>
          </a:p>
          <a:p>
            <a:pPr marL="268288" indent="-268288">
              <a:buFont typeface="+mj-lt"/>
              <a:buAutoNum type="arabicPeriod"/>
            </a:pPr>
            <a:r>
              <a:rPr lang="es-MX" sz="1600" dirty="0">
                <a:latin typeface="Constantia" pitchFamily="18" charset="0"/>
              </a:rPr>
              <a:t>Sector de ventas al detalle (Detallista</a:t>
            </a:r>
            <a:r>
              <a:rPr lang="es-MX" sz="1600" dirty="0" smtClean="0">
                <a:latin typeface="Constantia" pitchFamily="18" charset="0"/>
              </a:rPr>
              <a:t>)</a:t>
            </a:r>
          </a:p>
          <a:p>
            <a:pPr marL="268288" indent="-268288">
              <a:buFont typeface="+mj-lt"/>
              <a:buAutoNum type="arabicPeriod"/>
            </a:pPr>
            <a:r>
              <a:rPr lang="es-MX" sz="1600" dirty="0" smtClean="0">
                <a:latin typeface="Constantia" pitchFamily="18" charset="0"/>
              </a:rPr>
              <a:t>Timbre fiscal digital</a:t>
            </a:r>
            <a:endParaRPr lang="es-MX" sz="1600" dirty="0">
              <a:latin typeface="Constantia" pitchFamily="18" charset="0"/>
            </a:endParaRPr>
          </a:p>
          <a:p>
            <a:pPr marL="457200" indent="-457200"/>
            <a:endParaRPr lang="es-MX" sz="1600" b="1" dirty="0" smtClean="0">
              <a:latin typeface="Constantia" pitchFamily="18" charset="0"/>
            </a:endParaRPr>
          </a:p>
          <a:p>
            <a:pPr marL="457200" indent="-457200"/>
            <a:r>
              <a:rPr lang="es-MX" sz="1600" b="1" dirty="0" smtClean="0">
                <a:latin typeface="Constantia" pitchFamily="18" charset="0"/>
              </a:rPr>
              <a:t>&lt;Complementos Concepto&gt;</a:t>
            </a:r>
            <a:endParaRPr lang="es-MX" sz="1600" dirty="0" smtClean="0">
              <a:latin typeface="Constantia" pitchFamily="18" charset="0"/>
            </a:endParaRPr>
          </a:p>
          <a:p>
            <a:pPr marL="268288" indent="-268288">
              <a:buFont typeface="+mj-lt"/>
              <a:buAutoNum type="arabicPeriod"/>
            </a:pPr>
            <a:r>
              <a:rPr lang="es-MX" sz="1600" dirty="0" smtClean="0">
                <a:latin typeface="Constantia" pitchFamily="18" charset="0"/>
              </a:rPr>
              <a:t>Instituciones </a:t>
            </a:r>
            <a:r>
              <a:rPr lang="es-MX" sz="1600" dirty="0">
                <a:latin typeface="Constantia" pitchFamily="18" charset="0"/>
              </a:rPr>
              <a:t>Educativas Privadas</a:t>
            </a:r>
          </a:p>
          <a:p>
            <a:pPr marL="268288" indent="-268288">
              <a:buFont typeface="+mj-lt"/>
              <a:buAutoNum type="arabicPeriod"/>
            </a:pPr>
            <a:r>
              <a:rPr lang="es-MX" sz="1600" dirty="0">
                <a:latin typeface="Constantia" pitchFamily="18" charset="0"/>
              </a:rPr>
              <a:t>Venta de Vehículos</a:t>
            </a:r>
          </a:p>
          <a:p>
            <a:pPr marL="268288" indent="-268288">
              <a:buFont typeface="+mj-lt"/>
              <a:buAutoNum type="arabicPeriod"/>
            </a:pPr>
            <a:r>
              <a:rPr lang="es-MX" sz="1600" dirty="0" smtClean="0">
                <a:latin typeface="Constantia" pitchFamily="18" charset="0"/>
              </a:rPr>
              <a:t>Terceros</a:t>
            </a:r>
            <a:endParaRPr lang="es-ES" sz="1600" dirty="0">
              <a:latin typeface="Constantia" pitchFamily="18" charset="0"/>
            </a:endParaRPr>
          </a:p>
        </p:txBody>
      </p:sp>
      <p:sp>
        <p:nvSpPr>
          <p:cNvPr id="15" name="Text Box 8"/>
          <p:cNvSpPr txBox="1">
            <a:spLocks noChangeArrowheads="1"/>
          </p:cNvSpPr>
          <p:nvPr/>
        </p:nvSpPr>
        <p:spPr bwMode="auto">
          <a:xfrm>
            <a:off x="190781" y="4549131"/>
            <a:ext cx="2412999" cy="830997"/>
          </a:xfrm>
          <a:prstGeom prst="rect">
            <a:avLst/>
          </a:prstGeom>
          <a:noFill/>
          <a:ln w="19050" algn="ctr">
            <a:noFill/>
            <a:miter lim="800000"/>
            <a:headEnd/>
            <a:tailEnd/>
          </a:ln>
        </p:spPr>
        <p:txBody>
          <a:bodyPr wrap="square">
            <a:spAutoFit/>
          </a:bodyPr>
          <a:lstStyle/>
          <a:p>
            <a:pPr algn="l"/>
            <a:r>
              <a:rPr lang="es-ES" sz="1600" b="1" dirty="0">
                <a:latin typeface="Constantia" pitchFamily="18" charset="0"/>
              </a:rPr>
              <a:t>Uso Comercial</a:t>
            </a:r>
          </a:p>
          <a:p>
            <a:pPr marL="263525" lvl="1"/>
            <a:r>
              <a:rPr lang="es-ES" sz="1600" dirty="0" smtClean="0">
                <a:latin typeface="Constantia" pitchFamily="18" charset="0"/>
              </a:rPr>
              <a:t>Información </a:t>
            </a:r>
            <a:r>
              <a:rPr lang="es-ES" sz="1600" dirty="0">
                <a:latin typeface="Constantia" pitchFamily="18" charset="0"/>
              </a:rPr>
              <a:t>comercial </a:t>
            </a:r>
            <a:r>
              <a:rPr lang="es-ES" sz="1600" dirty="0" smtClean="0">
                <a:latin typeface="Constantia" pitchFamily="18" charset="0"/>
              </a:rPr>
              <a:t>no fiscal</a:t>
            </a:r>
            <a:endParaRPr lang="es-ES" sz="1600" dirty="0">
              <a:latin typeface="Constantia" pitchFamily="18" charset="0"/>
            </a:endParaRPr>
          </a:p>
        </p:txBody>
      </p:sp>
      <p:sp>
        <p:nvSpPr>
          <p:cNvPr id="16" name="AutoShape 9"/>
          <p:cNvSpPr>
            <a:spLocks/>
          </p:cNvSpPr>
          <p:nvPr/>
        </p:nvSpPr>
        <p:spPr bwMode="auto">
          <a:xfrm rot="10800000">
            <a:off x="2712023" y="1378782"/>
            <a:ext cx="360363" cy="1087327"/>
          </a:xfrm>
          <a:prstGeom prst="leftBrace">
            <a:avLst>
              <a:gd name="adj1" fmla="val 35830"/>
              <a:gd name="adj2" fmla="val 45106"/>
            </a:avLst>
          </a:prstGeom>
          <a:noFill/>
          <a:ln w="57150">
            <a:solidFill>
              <a:srgbClr val="CC3300"/>
            </a:solidFill>
            <a:round/>
            <a:headEnd/>
            <a:tailEnd/>
          </a:ln>
        </p:spPr>
        <p:txBody>
          <a:bodyPr wrap="none" anchor="ctr"/>
          <a:lstStyle/>
          <a:p>
            <a:endParaRPr lang="es-MX" sz="1600">
              <a:latin typeface="Constantia" pitchFamily="18" charset="0"/>
            </a:endParaRPr>
          </a:p>
        </p:txBody>
      </p:sp>
      <p:sp>
        <p:nvSpPr>
          <p:cNvPr id="17" name="Text Box 10"/>
          <p:cNvSpPr txBox="1">
            <a:spLocks noChangeArrowheads="1"/>
          </p:cNvSpPr>
          <p:nvPr/>
        </p:nvSpPr>
        <p:spPr bwMode="auto">
          <a:xfrm>
            <a:off x="293102" y="1559811"/>
            <a:ext cx="2442954" cy="1323439"/>
          </a:xfrm>
          <a:prstGeom prst="rect">
            <a:avLst/>
          </a:prstGeom>
          <a:noFill/>
          <a:ln w="19050" algn="ctr">
            <a:noFill/>
            <a:miter lim="800000"/>
            <a:headEnd/>
            <a:tailEnd/>
          </a:ln>
        </p:spPr>
        <p:txBody>
          <a:bodyPr wrap="square">
            <a:spAutoFit/>
          </a:bodyPr>
          <a:lstStyle/>
          <a:p>
            <a:r>
              <a:rPr lang="es-ES" sz="1600" b="1" dirty="0">
                <a:latin typeface="Constantia" pitchFamily="18" charset="0"/>
              </a:rPr>
              <a:t>Estructura Base CFDI</a:t>
            </a:r>
            <a:endParaRPr lang="es-ES" sz="1600" b="1" dirty="0" smtClean="0">
              <a:latin typeface="Constantia" pitchFamily="18" charset="0"/>
            </a:endParaRPr>
          </a:p>
          <a:p>
            <a:pPr marL="263525" lvl="1"/>
            <a:r>
              <a:rPr lang="es-ES" sz="1600" dirty="0">
                <a:latin typeface="Constantia" pitchFamily="18" charset="0"/>
              </a:rPr>
              <a:t>Regulado </a:t>
            </a:r>
            <a:r>
              <a:rPr lang="es-ES" sz="1600" dirty="0" smtClean="0">
                <a:latin typeface="Constantia" pitchFamily="18" charset="0"/>
              </a:rPr>
              <a:t>por las disposiciones fiscales</a:t>
            </a:r>
            <a:endParaRPr lang="es-ES" sz="1600" dirty="0">
              <a:latin typeface="Constantia" pitchFamily="18" charset="0"/>
            </a:endParaRPr>
          </a:p>
          <a:p>
            <a:pPr algn="ctr"/>
            <a:endParaRPr lang="es-ES" sz="1600" b="1" dirty="0">
              <a:latin typeface="Constantia" pitchFamily="18" charset="0"/>
            </a:endParaRPr>
          </a:p>
          <a:p>
            <a:endParaRPr lang="es-ES" sz="1600" b="1" dirty="0">
              <a:latin typeface="Constantia" pitchFamily="18" charset="0"/>
            </a:endParaRPr>
          </a:p>
        </p:txBody>
      </p:sp>
      <p:sp>
        <p:nvSpPr>
          <p:cNvPr id="18" name="AutoShape 11"/>
          <p:cNvSpPr>
            <a:spLocks/>
          </p:cNvSpPr>
          <p:nvPr/>
        </p:nvSpPr>
        <p:spPr bwMode="auto">
          <a:xfrm rot="10800000">
            <a:off x="2555875" y="4409165"/>
            <a:ext cx="360363" cy="1439863"/>
          </a:xfrm>
          <a:prstGeom prst="leftBrace">
            <a:avLst>
              <a:gd name="adj1" fmla="val 33297"/>
              <a:gd name="adj2" fmla="val 30779"/>
            </a:avLst>
          </a:prstGeom>
          <a:noFill/>
          <a:ln w="57150">
            <a:solidFill>
              <a:schemeClr val="tx1"/>
            </a:solidFill>
            <a:round/>
            <a:headEnd/>
            <a:tailEnd/>
          </a:ln>
        </p:spPr>
        <p:txBody>
          <a:bodyPr wrap="none" anchor="ctr"/>
          <a:lstStyle/>
          <a:p>
            <a:endParaRPr lang="es-MX" sz="1600">
              <a:latin typeface="Constantia" pitchFamily="18" charset="0"/>
            </a:endParaRPr>
          </a:p>
        </p:txBody>
      </p:sp>
      <p:sp>
        <p:nvSpPr>
          <p:cNvPr id="19" name="Text Box 13"/>
          <p:cNvSpPr txBox="1">
            <a:spLocks noChangeArrowheads="1"/>
          </p:cNvSpPr>
          <p:nvPr/>
        </p:nvSpPr>
        <p:spPr bwMode="auto">
          <a:xfrm>
            <a:off x="4764230" y="888884"/>
            <a:ext cx="4427537" cy="338554"/>
          </a:xfrm>
          <a:prstGeom prst="rect">
            <a:avLst/>
          </a:prstGeom>
          <a:noFill/>
          <a:ln w="9525" algn="ctr">
            <a:noFill/>
            <a:miter lim="800000"/>
            <a:headEnd/>
            <a:tailEnd/>
          </a:ln>
        </p:spPr>
        <p:txBody>
          <a:bodyPr>
            <a:spAutoFit/>
          </a:bodyPr>
          <a:lstStyle/>
          <a:p>
            <a:pPr algn="ctr"/>
            <a:r>
              <a:rPr lang="es-MX" sz="1600" b="1" dirty="0">
                <a:latin typeface="Constantia" pitchFamily="18" charset="0"/>
              </a:rPr>
              <a:t>Publicación en Internet</a:t>
            </a:r>
          </a:p>
        </p:txBody>
      </p:sp>
      <p:sp>
        <p:nvSpPr>
          <p:cNvPr id="20" name="Text Box 18"/>
          <p:cNvSpPr txBox="1">
            <a:spLocks noChangeArrowheads="1"/>
          </p:cNvSpPr>
          <p:nvPr/>
        </p:nvSpPr>
        <p:spPr bwMode="auto">
          <a:xfrm>
            <a:off x="4335142" y="5959151"/>
            <a:ext cx="4808826" cy="338554"/>
          </a:xfrm>
          <a:prstGeom prst="rect">
            <a:avLst/>
          </a:prstGeom>
          <a:noFill/>
          <a:ln w="9525" algn="ctr">
            <a:noFill/>
            <a:miter lim="800000"/>
            <a:headEnd/>
            <a:tailEnd/>
          </a:ln>
        </p:spPr>
        <p:txBody>
          <a:bodyPr wrap="square">
            <a:spAutoFit/>
          </a:bodyPr>
          <a:lstStyle/>
          <a:p>
            <a:pPr algn="ctr"/>
            <a:r>
              <a:rPr lang="es-MX" sz="1600" dirty="0">
                <a:latin typeface="Constantia" pitchFamily="18" charset="0"/>
              </a:rPr>
              <a:t>Información Protegida con el Sello Digital</a:t>
            </a:r>
          </a:p>
        </p:txBody>
      </p:sp>
      <p:sp>
        <p:nvSpPr>
          <p:cNvPr id="21" name="Rectangle 19"/>
          <p:cNvSpPr>
            <a:spLocks noChangeArrowheads="1"/>
          </p:cNvSpPr>
          <p:nvPr/>
        </p:nvSpPr>
        <p:spPr bwMode="auto">
          <a:xfrm>
            <a:off x="4323831" y="6078788"/>
            <a:ext cx="144462" cy="144462"/>
          </a:xfrm>
          <a:prstGeom prst="rect">
            <a:avLst/>
          </a:prstGeom>
          <a:solidFill>
            <a:srgbClr val="CC3300"/>
          </a:solidFill>
          <a:ln w="9525" algn="ctr">
            <a:solidFill>
              <a:schemeClr val="tx1"/>
            </a:solidFill>
            <a:miter lim="800000"/>
            <a:headEnd/>
            <a:tailEnd/>
          </a:ln>
        </p:spPr>
        <p:txBody>
          <a:bodyPr wrap="none" anchor="ctr"/>
          <a:lstStyle/>
          <a:p>
            <a:endParaRPr lang="es-MX" sz="1600">
              <a:latin typeface="Constantia" pitchFamily="18" charset="0"/>
            </a:endParaRPr>
          </a:p>
        </p:txBody>
      </p:sp>
      <p:sp>
        <p:nvSpPr>
          <p:cNvPr id="22" name="Rectangle 20"/>
          <p:cNvSpPr>
            <a:spLocks noChangeArrowheads="1"/>
          </p:cNvSpPr>
          <p:nvPr/>
        </p:nvSpPr>
        <p:spPr bwMode="auto">
          <a:xfrm>
            <a:off x="4682606" y="6078788"/>
            <a:ext cx="144462" cy="144462"/>
          </a:xfrm>
          <a:prstGeom prst="rect">
            <a:avLst/>
          </a:prstGeom>
          <a:solidFill>
            <a:srgbClr val="0099CC"/>
          </a:solidFill>
          <a:ln w="9525" algn="ctr">
            <a:solidFill>
              <a:schemeClr val="tx1"/>
            </a:solidFill>
            <a:miter lim="800000"/>
            <a:headEnd/>
            <a:tailEnd/>
          </a:ln>
        </p:spPr>
        <p:txBody>
          <a:bodyPr wrap="none" anchor="ctr"/>
          <a:lstStyle/>
          <a:p>
            <a:endParaRPr lang="es-MX" sz="1600">
              <a:latin typeface="Constantia" pitchFamily="18" charset="0"/>
            </a:endParaRPr>
          </a:p>
        </p:txBody>
      </p:sp>
      <p:sp>
        <p:nvSpPr>
          <p:cNvPr id="23" name="22 Rectángulo"/>
          <p:cNvSpPr/>
          <p:nvPr/>
        </p:nvSpPr>
        <p:spPr bwMode="auto">
          <a:xfrm>
            <a:off x="142844" y="711837"/>
            <a:ext cx="9001124" cy="50006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tabLst/>
            </a:pPr>
            <a:r>
              <a:rPr lang="es-MX" sz="2000" dirty="0" smtClean="0">
                <a:latin typeface="Constantia" pitchFamily="18" charset="0"/>
              </a:rPr>
              <a:t>II.A. Estructura</a:t>
            </a:r>
          </a:p>
        </p:txBody>
      </p:sp>
      <p:sp>
        <p:nvSpPr>
          <p:cNvPr id="24" name="23 CuadroTexto"/>
          <p:cNvSpPr txBox="1"/>
          <p:nvPr/>
        </p:nvSpPr>
        <p:spPr>
          <a:xfrm>
            <a:off x="46194" y="5971416"/>
            <a:ext cx="3638432" cy="338554"/>
          </a:xfrm>
          <a:prstGeom prst="rect">
            <a:avLst/>
          </a:prstGeom>
          <a:noFill/>
        </p:spPr>
        <p:txBody>
          <a:bodyPr wrap="none" rtlCol="0">
            <a:spAutoFit/>
          </a:bodyPr>
          <a:lstStyle/>
          <a:p>
            <a:r>
              <a:rPr lang="es-MX" sz="1600" dirty="0" smtClean="0">
                <a:latin typeface="Constantia" pitchFamily="18" charset="0"/>
              </a:rPr>
              <a:t>* Derogado a partir del 1 de julio de 2013</a:t>
            </a:r>
            <a:endParaRPr lang="es-MX" sz="1600" dirty="0">
              <a:latin typeface="Constantia"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C903O\Pictures\comprobante impreso.png"/>
          <p:cNvPicPr>
            <a:picLocks noChangeAspect="1" noChangeArrowheads="1"/>
          </p:cNvPicPr>
          <p:nvPr/>
        </p:nvPicPr>
        <p:blipFill>
          <a:blip r:embed="rId2"/>
          <a:srcRect/>
          <a:stretch>
            <a:fillRect/>
          </a:stretch>
        </p:blipFill>
        <p:spPr bwMode="auto">
          <a:xfrm>
            <a:off x="8422228" y="1060100"/>
            <a:ext cx="849777" cy="849777"/>
          </a:xfrm>
          <a:prstGeom prst="rect">
            <a:avLst/>
          </a:prstGeom>
          <a:noFill/>
        </p:spPr>
      </p:pic>
      <p:pic>
        <p:nvPicPr>
          <p:cNvPr id="1026" name="Picture 2" descr="C:\Users\BARC903O\Pictures\ffff.bmp"/>
          <p:cNvPicPr>
            <a:picLocks noChangeAspect="1" noChangeArrowheads="1"/>
          </p:cNvPicPr>
          <p:nvPr/>
        </p:nvPicPr>
        <p:blipFill>
          <a:blip r:embed="rId3"/>
          <a:srcRect/>
          <a:stretch>
            <a:fillRect/>
          </a:stretch>
        </p:blipFill>
        <p:spPr bwMode="auto">
          <a:xfrm>
            <a:off x="3026503" y="1115426"/>
            <a:ext cx="1091982" cy="727988"/>
          </a:xfrm>
          <a:prstGeom prst="rect">
            <a:avLst/>
          </a:prstGeom>
          <a:noFill/>
        </p:spPr>
      </p:pic>
      <p:cxnSp>
        <p:nvCxnSpPr>
          <p:cNvPr id="14" name="13 Conector recto"/>
          <p:cNvCxnSpPr/>
          <p:nvPr/>
        </p:nvCxnSpPr>
        <p:spPr>
          <a:xfrm flipH="1">
            <a:off x="2254334" y="3608169"/>
            <a:ext cx="1976" cy="20326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34 Conector recto"/>
          <p:cNvCxnSpPr/>
          <p:nvPr/>
        </p:nvCxnSpPr>
        <p:spPr>
          <a:xfrm>
            <a:off x="1757550" y="3608169"/>
            <a:ext cx="0" cy="263825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35 Conector recto"/>
          <p:cNvCxnSpPr/>
          <p:nvPr/>
        </p:nvCxnSpPr>
        <p:spPr>
          <a:xfrm>
            <a:off x="2018804" y="3608169"/>
            <a:ext cx="0" cy="218698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1510" name="3 Rectángulo"/>
          <p:cNvSpPr>
            <a:spLocks noChangeArrowheads="1"/>
          </p:cNvSpPr>
          <p:nvPr/>
        </p:nvSpPr>
        <p:spPr bwMode="auto">
          <a:xfrm>
            <a:off x="5130140" y="1246838"/>
            <a:ext cx="3401151" cy="534863"/>
          </a:xfrm>
          <a:prstGeom prst="rect">
            <a:avLst/>
          </a:prstGeom>
          <a:noFill/>
          <a:ln w="9525" algn="ctr">
            <a:noFill/>
            <a:round/>
            <a:headEnd/>
            <a:tailEnd/>
          </a:ln>
        </p:spPr>
        <p:txBody>
          <a:bodyPr lIns="72000" tIns="0" rIns="72000" bIns="0"/>
          <a:lstStyle/>
          <a:p>
            <a:pPr marL="457200" indent="-457200" algn="ctr" defTabSz="914400">
              <a:buFont typeface="Wingdings" pitchFamily="2" charset="2"/>
              <a:buChar char="ü"/>
            </a:pPr>
            <a:r>
              <a:rPr lang="es-MX" sz="1600" b="1" dirty="0">
                <a:solidFill>
                  <a:schemeClr val="tx2"/>
                </a:solidFill>
                <a:latin typeface="Constantia" pitchFamily="18" charset="0"/>
              </a:rPr>
              <a:t>Ingresos </a:t>
            </a:r>
            <a:r>
              <a:rPr lang="es-MX" sz="1600" b="1" dirty="0">
                <a:solidFill>
                  <a:srgbClr val="FF0000"/>
                </a:solidFill>
                <a:latin typeface="Constantia" pitchFamily="18" charset="0"/>
              </a:rPr>
              <a:t>menores o iguales</a:t>
            </a:r>
          </a:p>
          <a:p>
            <a:pPr marL="457200" indent="-457200" algn="ctr" defTabSz="914400"/>
            <a:r>
              <a:rPr lang="es-MX" sz="1600" b="1" dirty="0" smtClean="0">
                <a:solidFill>
                  <a:schemeClr val="tx2"/>
                </a:solidFill>
                <a:latin typeface="Constantia" pitchFamily="18" charset="0"/>
              </a:rPr>
              <a:t>a </a:t>
            </a:r>
            <a:r>
              <a:rPr lang="es-MX" sz="1600" b="1" dirty="0">
                <a:solidFill>
                  <a:schemeClr val="tx2"/>
                </a:solidFill>
                <a:latin typeface="Constantia" pitchFamily="18" charset="0"/>
              </a:rPr>
              <a:t>los </a:t>
            </a:r>
            <a:r>
              <a:rPr lang="es-MX" sz="1600" b="1" dirty="0" smtClean="0">
                <a:solidFill>
                  <a:schemeClr val="tx2"/>
                </a:solidFill>
                <a:latin typeface="Constantia" pitchFamily="18" charset="0"/>
              </a:rPr>
              <a:t>4 mdp</a:t>
            </a:r>
            <a:endParaRPr lang="es-MX" sz="1600" b="1" dirty="0">
              <a:solidFill>
                <a:schemeClr val="tx2"/>
              </a:solidFill>
              <a:latin typeface="Constantia" pitchFamily="18" charset="0"/>
            </a:endParaRPr>
          </a:p>
        </p:txBody>
      </p:sp>
      <p:sp>
        <p:nvSpPr>
          <p:cNvPr id="21511" name="4 Rectángulo"/>
          <p:cNvSpPr>
            <a:spLocks noChangeArrowheads="1"/>
          </p:cNvSpPr>
          <p:nvPr/>
        </p:nvSpPr>
        <p:spPr bwMode="auto">
          <a:xfrm>
            <a:off x="-127325" y="1217558"/>
            <a:ext cx="3420094" cy="534863"/>
          </a:xfrm>
          <a:prstGeom prst="rect">
            <a:avLst/>
          </a:prstGeom>
          <a:noFill/>
          <a:ln w="9525" algn="ctr">
            <a:noFill/>
            <a:round/>
            <a:headEnd/>
            <a:tailEnd/>
          </a:ln>
        </p:spPr>
        <p:txBody>
          <a:bodyPr lIns="72000" tIns="0" rIns="72000" bIns="0"/>
          <a:lstStyle/>
          <a:p>
            <a:pPr marL="457200" indent="-457200" algn="ctr" defTabSz="914400">
              <a:buFont typeface="Wingdings" pitchFamily="2" charset="2"/>
              <a:buChar char="ü"/>
            </a:pPr>
            <a:r>
              <a:rPr lang="es-MX" sz="1600" b="1" dirty="0">
                <a:solidFill>
                  <a:schemeClr val="tx2"/>
                </a:solidFill>
                <a:latin typeface="Constantia" pitchFamily="18" charset="0"/>
              </a:rPr>
              <a:t>Ingresos </a:t>
            </a:r>
            <a:r>
              <a:rPr lang="es-MX" sz="1600" b="1" dirty="0">
                <a:solidFill>
                  <a:srgbClr val="FF0000"/>
                </a:solidFill>
                <a:latin typeface="Constantia" pitchFamily="18" charset="0"/>
              </a:rPr>
              <a:t>mayores</a:t>
            </a:r>
            <a:r>
              <a:rPr lang="es-MX" sz="1600" b="1" dirty="0">
                <a:solidFill>
                  <a:schemeClr val="tx2"/>
                </a:solidFill>
                <a:latin typeface="Constantia" pitchFamily="18" charset="0"/>
              </a:rPr>
              <a:t> </a:t>
            </a:r>
            <a:endParaRPr lang="es-MX" sz="1600" b="1" dirty="0" smtClean="0">
              <a:solidFill>
                <a:schemeClr val="tx2"/>
              </a:solidFill>
              <a:latin typeface="Constantia" pitchFamily="18" charset="0"/>
            </a:endParaRPr>
          </a:p>
          <a:p>
            <a:pPr marL="457200" indent="-457200" algn="ctr" defTabSz="914400"/>
            <a:r>
              <a:rPr lang="es-MX" sz="1600" b="1" dirty="0" smtClean="0">
                <a:solidFill>
                  <a:schemeClr val="tx2"/>
                </a:solidFill>
                <a:latin typeface="Constantia" pitchFamily="18" charset="0"/>
              </a:rPr>
              <a:t>a </a:t>
            </a:r>
            <a:r>
              <a:rPr lang="es-MX" sz="1600" b="1" dirty="0">
                <a:solidFill>
                  <a:schemeClr val="tx2"/>
                </a:solidFill>
                <a:latin typeface="Constantia" pitchFamily="18" charset="0"/>
              </a:rPr>
              <a:t>los </a:t>
            </a:r>
            <a:r>
              <a:rPr lang="es-MX" sz="1600" b="1" dirty="0" smtClean="0">
                <a:solidFill>
                  <a:schemeClr val="tx2"/>
                </a:solidFill>
                <a:latin typeface="Constantia" pitchFamily="18" charset="0"/>
              </a:rPr>
              <a:t>4 mdp</a:t>
            </a:r>
            <a:endParaRPr lang="es-MX" sz="1600" b="1" dirty="0">
              <a:solidFill>
                <a:schemeClr val="tx2"/>
              </a:solidFill>
              <a:latin typeface="Constantia" pitchFamily="18" charset="0"/>
            </a:endParaRPr>
          </a:p>
        </p:txBody>
      </p:sp>
      <p:pic>
        <p:nvPicPr>
          <p:cNvPr id="8" name="Picture 5"/>
          <p:cNvPicPr>
            <a:picLocks noChangeAspect="1" noChangeArrowheads="1"/>
          </p:cNvPicPr>
          <p:nvPr/>
        </p:nvPicPr>
        <p:blipFill>
          <a:blip r:embed="rId4"/>
          <a:srcRect/>
          <a:stretch>
            <a:fillRect/>
          </a:stretch>
        </p:blipFill>
        <p:spPr bwMode="auto">
          <a:xfrm>
            <a:off x="1258785" y="3966794"/>
            <a:ext cx="1615044" cy="1374995"/>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3" name="4 Rectángulo"/>
          <p:cNvSpPr>
            <a:spLocks noChangeArrowheads="1"/>
          </p:cNvSpPr>
          <p:nvPr/>
        </p:nvSpPr>
        <p:spPr bwMode="auto">
          <a:xfrm>
            <a:off x="152400" y="972926"/>
            <a:ext cx="3420094" cy="285488"/>
          </a:xfrm>
          <a:prstGeom prst="rect">
            <a:avLst/>
          </a:prstGeom>
          <a:noFill/>
          <a:ln w="9525" algn="ctr">
            <a:noFill/>
            <a:round/>
            <a:headEnd/>
            <a:tailEnd/>
          </a:ln>
        </p:spPr>
        <p:txBody>
          <a:bodyPr lIns="72000" tIns="0" rIns="72000" bIns="0"/>
          <a:lstStyle/>
          <a:p>
            <a:pPr marL="457200" indent="-457200" algn="ctr" defTabSz="914400"/>
            <a:r>
              <a:rPr lang="es-MX" sz="1600" b="1" dirty="0" smtClean="0">
                <a:latin typeface="Constantia" pitchFamily="18" charset="0"/>
              </a:rPr>
              <a:t>ELECTRÓNICO</a:t>
            </a:r>
            <a:endParaRPr lang="es-MX" sz="1600" b="1" dirty="0">
              <a:latin typeface="Constantia" pitchFamily="18" charset="0"/>
            </a:endParaRPr>
          </a:p>
        </p:txBody>
      </p:sp>
      <p:sp>
        <p:nvSpPr>
          <p:cNvPr id="15" name="4 Rectángulo"/>
          <p:cNvSpPr>
            <a:spLocks noChangeArrowheads="1"/>
          </p:cNvSpPr>
          <p:nvPr/>
        </p:nvSpPr>
        <p:spPr bwMode="auto">
          <a:xfrm>
            <a:off x="5427023" y="798653"/>
            <a:ext cx="3420094" cy="418906"/>
          </a:xfrm>
          <a:prstGeom prst="rect">
            <a:avLst/>
          </a:prstGeom>
          <a:noFill/>
          <a:ln w="9525" algn="ctr">
            <a:noFill/>
            <a:round/>
            <a:headEnd/>
            <a:tailEnd/>
          </a:ln>
        </p:spPr>
        <p:txBody>
          <a:bodyPr lIns="72000" tIns="0" rIns="72000" bIns="0"/>
          <a:lstStyle/>
          <a:p>
            <a:pPr marL="457200" indent="-457200" algn="ctr" defTabSz="914400"/>
            <a:r>
              <a:rPr lang="es-MX" sz="1600" b="1" dirty="0" smtClean="0">
                <a:solidFill>
                  <a:srgbClr val="00B050"/>
                </a:solidFill>
                <a:latin typeface="Constantia" pitchFamily="18" charset="0"/>
              </a:rPr>
              <a:t>OPCIÓN</a:t>
            </a:r>
          </a:p>
          <a:p>
            <a:pPr marL="457200" indent="-457200" algn="ctr" defTabSz="914400"/>
            <a:r>
              <a:rPr lang="es-MX" sz="1600" b="1" dirty="0" smtClean="0">
                <a:latin typeface="Constantia" pitchFamily="18" charset="0"/>
              </a:rPr>
              <a:t>PAPEL CON CBB</a:t>
            </a:r>
            <a:endParaRPr lang="es-MX" sz="1600" b="1" dirty="0">
              <a:latin typeface="Constantia" pitchFamily="18" charset="0"/>
            </a:endParaRPr>
          </a:p>
        </p:txBody>
      </p:sp>
      <p:cxnSp>
        <p:nvCxnSpPr>
          <p:cNvPr id="30" name="29 Conector recto"/>
          <p:cNvCxnSpPr/>
          <p:nvPr/>
        </p:nvCxnSpPr>
        <p:spPr>
          <a:xfrm flipH="1">
            <a:off x="7123221" y="3798173"/>
            <a:ext cx="1976" cy="20326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30 Conector recto"/>
          <p:cNvCxnSpPr/>
          <p:nvPr/>
        </p:nvCxnSpPr>
        <p:spPr>
          <a:xfrm>
            <a:off x="7635834" y="3799139"/>
            <a:ext cx="0" cy="244728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31 Conector recto"/>
          <p:cNvCxnSpPr/>
          <p:nvPr/>
        </p:nvCxnSpPr>
        <p:spPr>
          <a:xfrm>
            <a:off x="7350826" y="3799139"/>
            <a:ext cx="0" cy="218698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1519" name="Picture 2" descr="C:\Users\BARC903O\Pictures\cbbb.jpg"/>
          <p:cNvPicPr>
            <a:picLocks noChangeAspect="1" noChangeArrowheads="1"/>
          </p:cNvPicPr>
          <p:nvPr/>
        </p:nvPicPr>
        <p:blipFill>
          <a:blip r:embed="rId5"/>
          <a:srcRect l="8823" t="8333" r="5882" b="8333"/>
          <a:stretch>
            <a:fillRect/>
          </a:stretch>
        </p:blipFill>
        <p:spPr bwMode="auto">
          <a:xfrm>
            <a:off x="6599709" y="4038045"/>
            <a:ext cx="1475512" cy="1374995"/>
          </a:xfrm>
          <a:prstGeom prst="rect">
            <a:avLst/>
          </a:prstGeom>
          <a:noFill/>
          <a:ln w="9525">
            <a:noFill/>
            <a:miter lim="800000"/>
            <a:headEnd/>
            <a:tailEnd/>
          </a:ln>
        </p:spPr>
      </p:pic>
      <p:sp>
        <p:nvSpPr>
          <p:cNvPr id="21" name="20 CuadroTexto"/>
          <p:cNvSpPr txBox="1"/>
          <p:nvPr/>
        </p:nvSpPr>
        <p:spPr>
          <a:xfrm>
            <a:off x="0" y="127602"/>
            <a:ext cx="5373164" cy="461665"/>
          </a:xfrm>
          <a:prstGeom prst="rect">
            <a:avLst/>
          </a:prstGeom>
          <a:noFill/>
        </p:spPr>
        <p:txBody>
          <a:bodyPr wrap="square" rtlCol="0">
            <a:spAutoFit/>
          </a:bodyPr>
          <a:lstStyle/>
          <a:p>
            <a:r>
              <a:rPr lang="es-MX" sz="2400" b="1" dirty="0" smtClean="0">
                <a:latin typeface="Constantia" pitchFamily="18" charset="0"/>
              </a:rPr>
              <a:t>Esquemas vigentes en 2013</a:t>
            </a:r>
            <a:endParaRPr lang="es-MX" sz="2400" b="1" dirty="0">
              <a:latin typeface="Constantia" pitchFamily="18" charset="0"/>
            </a:endParaRPr>
          </a:p>
        </p:txBody>
      </p:sp>
      <p:pic>
        <p:nvPicPr>
          <p:cNvPr id="22" name="Picture 2"/>
          <p:cNvPicPr>
            <a:picLocks noChangeAspect="1" noChangeArrowheads="1"/>
          </p:cNvPicPr>
          <p:nvPr/>
        </p:nvPicPr>
        <p:blipFill>
          <a:blip r:embed="rId6"/>
          <a:srcRect/>
          <a:stretch>
            <a:fillRect/>
          </a:stretch>
        </p:blipFill>
        <p:spPr bwMode="auto">
          <a:xfrm>
            <a:off x="0" y="527712"/>
            <a:ext cx="5915025" cy="171450"/>
          </a:xfrm>
          <a:prstGeom prst="rect">
            <a:avLst/>
          </a:prstGeom>
          <a:noFill/>
          <a:ln w="9525">
            <a:noFill/>
            <a:miter lim="800000"/>
            <a:headEnd/>
            <a:tailEnd/>
          </a:ln>
        </p:spPr>
      </p:pic>
      <p:sp>
        <p:nvSpPr>
          <p:cNvPr id="6" name="5 CuadroTexto"/>
          <p:cNvSpPr txBox="1"/>
          <p:nvPr/>
        </p:nvSpPr>
        <p:spPr>
          <a:xfrm>
            <a:off x="5130141" y="1792287"/>
            <a:ext cx="4013860" cy="224676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S_tradnl"/>
            </a:defPPr>
            <a:lvl1pPr algn="ctr">
              <a:defRPr sz="1400" b="1" u="sng">
                <a:solidFill>
                  <a:schemeClr val="tx1"/>
                </a:solidFill>
                <a:latin typeface="Constantia" pitchFamily="18" charset="0"/>
              </a:defRPr>
            </a:lvl1pPr>
          </a:lstStyle>
          <a:p>
            <a:r>
              <a:rPr lang="es-MX" dirty="0"/>
              <a:t>FACTURACIÓN EN PAPEL CBB</a:t>
            </a:r>
          </a:p>
          <a:p>
            <a:endParaRPr lang="es-MX" dirty="0"/>
          </a:p>
          <a:p>
            <a:pPr marL="285750" indent="-285750" algn="l">
              <a:buFont typeface="Arial" pitchFamily="34" charset="0"/>
              <a:buChar char="•"/>
            </a:pPr>
            <a:r>
              <a:rPr lang="es-MX" u="none" dirty="0"/>
              <a:t>Solicitud de Folios con Fiel por el propio contribuyente.</a:t>
            </a:r>
          </a:p>
          <a:p>
            <a:pPr marL="285750" indent="-285750" algn="l">
              <a:buFont typeface="Arial" pitchFamily="34" charset="0"/>
              <a:buChar char="•"/>
            </a:pPr>
            <a:endParaRPr lang="es-MX" u="none" dirty="0"/>
          </a:p>
          <a:p>
            <a:pPr marL="285750" indent="-285750" algn="l">
              <a:buFont typeface="Arial" pitchFamily="34" charset="0"/>
              <a:buChar char="•"/>
            </a:pPr>
            <a:r>
              <a:rPr lang="es-MX" u="none" dirty="0"/>
              <a:t> Elaboración por medios propios y con Código de Barras Bidimensional.</a:t>
            </a:r>
          </a:p>
          <a:p>
            <a:endParaRPr lang="es-MX" dirty="0"/>
          </a:p>
          <a:p>
            <a:endParaRPr lang="es-MX" dirty="0"/>
          </a:p>
          <a:p>
            <a:endParaRPr lang="es-MX" dirty="0"/>
          </a:p>
        </p:txBody>
      </p:sp>
      <p:sp>
        <p:nvSpPr>
          <p:cNvPr id="7" name="6 CuadroTexto"/>
          <p:cNvSpPr txBox="1"/>
          <p:nvPr/>
        </p:nvSpPr>
        <p:spPr>
          <a:xfrm>
            <a:off x="0" y="1792287"/>
            <a:ext cx="4035828" cy="224676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s-MX" sz="1400" b="1" u="sng" dirty="0">
                <a:solidFill>
                  <a:schemeClr val="tx1"/>
                </a:solidFill>
                <a:latin typeface="Constantia" pitchFamily="18" charset="0"/>
              </a:rPr>
              <a:t>FACTURACIÓN </a:t>
            </a:r>
            <a:r>
              <a:rPr lang="es-MX" sz="1400" b="1" u="sng" dirty="0" smtClean="0">
                <a:solidFill>
                  <a:schemeClr val="tx1"/>
                </a:solidFill>
                <a:latin typeface="Constantia" pitchFamily="18" charset="0"/>
              </a:rPr>
              <a:t>ELECTRÓNICA</a:t>
            </a:r>
            <a:endParaRPr lang="es-MX" sz="1400" b="1" u="sng" dirty="0">
              <a:solidFill>
                <a:schemeClr val="tx1"/>
              </a:solidFill>
              <a:latin typeface="Constantia" pitchFamily="18" charset="0"/>
            </a:endParaRPr>
          </a:p>
          <a:p>
            <a:pPr algn="ctr">
              <a:defRPr/>
            </a:pPr>
            <a:endParaRPr lang="es-MX" sz="1400" b="1" u="sng" dirty="0">
              <a:solidFill>
                <a:schemeClr val="tx1"/>
              </a:solidFill>
              <a:latin typeface="Constantia" pitchFamily="18" charset="0"/>
            </a:endParaRPr>
          </a:p>
          <a:p>
            <a:pPr marL="266700" indent="-266700" algn="just">
              <a:buClr>
                <a:schemeClr val="accent6">
                  <a:lumMod val="75000"/>
                </a:schemeClr>
              </a:buClr>
              <a:buFont typeface="Wingdings" pitchFamily="2" charset="2"/>
              <a:buChar char="§"/>
              <a:defRPr/>
            </a:pPr>
            <a:r>
              <a:rPr lang="es-MX" sz="1400" b="1" dirty="0" smtClean="0">
                <a:solidFill>
                  <a:schemeClr val="tx1"/>
                </a:solidFill>
                <a:latin typeface="Constantia" pitchFamily="18" charset="0"/>
              </a:rPr>
              <a:t>CFDI: </a:t>
            </a:r>
            <a:r>
              <a:rPr lang="es-MX" sz="1400" b="1" dirty="0">
                <a:solidFill>
                  <a:schemeClr val="tx1"/>
                </a:solidFill>
                <a:latin typeface="Constantia" pitchFamily="18" charset="0"/>
              </a:rPr>
              <a:t>Certificación a través de un Proveedor Autorizado de Certificación PAC</a:t>
            </a:r>
            <a:r>
              <a:rPr lang="es-MX" sz="1400" b="1" dirty="0" smtClean="0">
                <a:solidFill>
                  <a:schemeClr val="tx1"/>
                </a:solidFill>
                <a:latin typeface="Constantia" pitchFamily="18" charset="0"/>
              </a:rPr>
              <a:t>.</a:t>
            </a:r>
          </a:p>
          <a:p>
            <a:pPr marL="266700" indent="-266700" algn="just">
              <a:buClr>
                <a:schemeClr val="accent6">
                  <a:lumMod val="75000"/>
                </a:schemeClr>
              </a:buClr>
              <a:defRPr/>
            </a:pPr>
            <a:endParaRPr lang="es-MX" sz="1400" b="1" dirty="0">
              <a:solidFill>
                <a:schemeClr val="tx1"/>
              </a:solidFill>
              <a:latin typeface="Constantia" pitchFamily="18" charset="0"/>
            </a:endParaRPr>
          </a:p>
          <a:p>
            <a:pPr marL="266700" indent="-266700" algn="just">
              <a:buClr>
                <a:schemeClr val="accent6">
                  <a:lumMod val="75000"/>
                </a:schemeClr>
              </a:buClr>
              <a:buFont typeface="Wingdings" pitchFamily="2" charset="2"/>
              <a:buChar char="§"/>
              <a:defRPr/>
            </a:pPr>
            <a:r>
              <a:rPr lang="es-MX" sz="1400" b="1" dirty="0">
                <a:solidFill>
                  <a:schemeClr val="tx1"/>
                </a:solidFill>
                <a:latin typeface="Constantia" pitchFamily="18" charset="0"/>
              </a:rPr>
              <a:t>Opción CFD para contribuyentes que entraron al esquema hasta </a:t>
            </a:r>
            <a:r>
              <a:rPr lang="es-MX" sz="1400" b="1" dirty="0" smtClean="0">
                <a:solidFill>
                  <a:schemeClr val="tx1"/>
                </a:solidFill>
                <a:latin typeface="Constantia" pitchFamily="18" charset="0"/>
              </a:rPr>
              <a:t>diciembre </a:t>
            </a:r>
            <a:r>
              <a:rPr lang="es-MX" sz="1400" b="1" dirty="0">
                <a:solidFill>
                  <a:schemeClr val="tx1"/>
                </a:solidFill>
                <a:latin typeface="Constantia" pitchFamily="18" charset="0"/>
              </a:rPr>
              <a:t>del 2010</a:t>
            </a:r>
            <a:r>
              <a:rPr lang="es-MX" sz="1400" b="1" dirty="0" smtClean="0">
                <a:solidFill>
                  <a:schemeClr val="tx1"/>
                </a:solidFill>
                <a:latin typeface="Constantia" pitchFamily="18" charset="0"/>
              </a:rPr>
              <a:t>.</a:t>
            </a:r>
            <a:endParaRPr lang="es-MX" sz="1400" b="1" dirty="0">
              <a:solidFill>
                <a:schemeClr val="tx1"/>
              </a:solidFill>
              <a:latin typeface="Constantia" pitchFamily="18" charset="0"/>
            </a:endParaRPr>
          </a:p>
          <a:p>
            <a:pPr marL="266700" indent="-266700" algn="just">
              <a:buClr>
                <a:schemeClr val="accent6">
                  <a:lumMod val="75000"/>
                </a:schemeClr>
              </a:buClr>
              <a:buFont typeface="Wingdings" pitchFamily="2" charset="2"/>
              <a:buChar char="§"/>
              <a:defRPr/>
            </a:pPr>
            <a:endParaRPr lang="es-MX" sz="1400" b="1" dirty="0">
              <a:solidFill>
                <a:schemeClr val="tx1"/>
              </a:solidFill>
              <a:latin typeface="Constantia" pitchFamily="18" charset="0"/>
            </a:endParaRPr>
          </a:p>
        </p:txBody>
      </p:sp>
      <p:sp>
        <p:nvSpPr>
          <p:cNvPr id="3" name="2 Flecha izquierda y derecha"/>
          <p:cNvSpPr/>
          <p:nvPr/>
        </p:nvSpPr>
        <p:spPr>
          <a:xfrm rot="10800000">
            <a:off x="4035827" y="2647824"/>
            <a:ext cx="1094313" cy="249754"/>
          </a:xfrm>
          <a:prstGeom prst="leftRightArrow">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dirty="0">
              <a:latin typeface="Constantia"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C903O\Pictures\pac.jpg"/>
          <p:cNvPicPr>
            <a:picLocks noChangeAspect="1" noChangeArrowheads="1"/>
          </p:cNvPicPr>
          <p:nvPr/>
        </p:nvPicPr>
        <p:blipFill>
          <a:blip r:embed="rId2"/>
          <a:srcRect b="10687"/>
          <a:stretch>
            <a:fillRect/>
          </a:stretch>
        </p:blipFill>
        <p:spPr bwMode="auto">
          <a:xfrm>
            <a:off x="8337966" y="3017480"/>
            <a:ext cx="701332" cy="626381"/>
          </a:xfrm>
          <a:prstGeom prst="rect">
            <a:avLst/>
          </a:prstGeom>
          <a:noFill/>
        </p:spPr>
      </p:pic>
      <p:sp>
        <p:nvSpPr>
          <p:cNvPr id="3" name="2 Rectángulo redondeado"/>
          <p:cNvSpPr/>
          <p:nvPr/>
        </p:nvSpPr>
        <p:spPr bwMode="auto">
          <a:xfrm rot="10800000" flipV="1">
            <a:off x="1099951" y="1235034"/>
            <a:ext cx="7070272" cy="4405745"/>
          </a:xfrm>
          <a:prstGeom prst="roundRect">
            <a:avLst/>
          </a:prstGeom>
          <a:gradFill flip="none" rotWithShape="1">
            <a:gsLst>
              <a:gs pos="35000">
                <a:schemeClr val="bg1">
                  <a:alpha val="65000"/>
                </a:schemeClr>
              </a:gs>
              <a:gs pos="91000">
                <a:schemeClr val="bg1"/>
              </a:gs>
            </a:gsLst>
            <a:lin ang="16200000" scaled="1"/>
            <a:tileRect/>
          </a:gradFill>
          <a:ln w="57150" cap="flat" cmpd="sng" algn="ctr">
            <a:solidFill>
              <a:srgbClr val="00B050"/>
            </a:solidFill>
            <a:prstDash val="solid"/>
            <a:round/>
            <a:headEnd type="none" w="med" len="med"/>
            <a:tailEnd type="none" w="med" len="med"/>
          </a:ln>
          <a:effectLst/>
        </p:spPr>
        <p:txBody>
          <a:bodyPr/>
          <a:lstStyle/>
          <a:p>
            <a:pPr>
              <a:defRPr/>
            </a:pPr>
            <a:endParaRPr lang="es-MX" sz="1400" dirty="0">
              <a:latin typeface="Arial Narrow" pitchFamily="34" charset="0"/>
              <a:cs typeface="Arial" charset="0"/>
            </a:endParaRPr>
          </a:p>
        </p:txBody>
      </p:sp>
      <p:sp>
        <p:nvSpPr>
          <p:cNvPr id="4" name="3 Rectángulo redondeado"/>
          <p:cNvSpPr/>
          <p:nvPr/>
        </p:nvSpPr>
        <p:spPr>
          <a:xfrm>
            <a:off x="1318162" y="1445844"/>
            <a:ext cx="6685808" cy="4040556"/>
          </a:xfrm>
          <a:prstGeom prst="roundRect">
            <a:avLst/>
          </a:prstGeom>
          <a:solidFill>
            <a:schemeClr val="bg1">
              <a:lumMod val="9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1400" dirty="0">
              <a:latin typeface="Arial Narrow" pitchFamily="34" charset="0"/>
            </a:endParaRPr>
          </a:p>
        </p:txBody>
      </p:sp>
      <p:cxnSp>
        <p:nvCxnSpPr>
          <p:cNvPr id="5" name="4 Conector recto"/>
          <p:cNvCxnSpPr/>
          <p:nvPr/>
        </p:nvCxnSpPr>
        <p:spPr>
          <a:xfrm>
            <a:off x="4212460" y="1763663"/>
            <a:ext cx="0" cy="3837380"/>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6" name="5 Conector recto"/>
          <p:cNvCxnSpPr/>
          <p:nvPr/>
        </p:nvCxnSpPr>
        <p:spPr>
          <a:xfrm flipV="1">
            <a:off x="1739900" y="3017480"/>
            <a:ext cx="2472560" cy="359"/>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20 CuadroTexto"/>
          <p:cNvSpPr txBox="1">
            <a:spLocks noChangeArrowheads="1"/>
          </p:cNvSpPr>
          <p:nvPr/>
        </p:nvSpPr>
        <p:spPr bwMode="auto">
          <a:xfrm>
            <a:off x="2188456" y="1976468"/>
            <a:ext cx="1349336" cy="369332"/>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b="1" cap="all" dirty="0">
                <a:ln w="0"/>
                <a:effectLst>
                  <a:reflection blurRad="12700" stA="50000" endPos="50000" dist="5000" dir="5400000" sy="-100000" rotWithShape="0"/>
                </a:effectLst>
                <a:latin typeface="Arial Narrow" pitchFamily="34" charset="0"/>
                <a:cs typeface="Arial" charset="0"/>
              </a:rPr>
              <a:t>EMISOR</a:t>
            </a:r>
          </a:p>
        </p:txBody>
      </p:sp>
      <p:sp>
        <p:nvSpPr>
          <p:cNvPr id="8" name="7 CuadroTexto"/>
          <p:cNvSpPr txBox="1"/>
          <p:nvPr/>
        </p:nvSpPr>
        <p:spPr>
          <a:xfrm>
            <a:off x="2130923" y="4271527"/>
            <a:ext cx="1643073"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b="1" cap="all" dirty="0">
                <a:ln w="0"/>
                <a:effectLst>
                  <a:reflection blurRad="12700" stA="50000" endPos="50000" dist="5000" dir="5400000" sy="-100000" rotWithShape="0"/>
                </a:effectLst>
                <a:latin typeface="Arial Narrow" pitchFamily="34" charset="0"/>
                <a:cs typeface="Arial" charset="0"/>
              </a:rPr>
              <a:t>RECEPTOR</a:t>
            </a:r>
          </a:p>
        </p:txBody>
      </p:sp>
      <p:sp>
        <p:nvSpPr>
          <p:cNvPr id="9" name="23 CuadroTexto"/>
          <p:cNvSpPr txBox="1">
            <a:spLocks noChangeArrowheads="1"/>
          </p:cNvSpPr>
          <p:nvPr/>
        </p:nvSpPr>
        <p:spPr bwMode="auto">
          <a:xfrm>
            <a:off x="5068420" y="2513155"/>
            <a:ext cx="1571640" cy="369332"/>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b="1" cap="all" dirty="0">
                <a:ln w="0"/>
                <a:effectLst>
                  <a:reflection blurRad="12700" stA="50000" endPos="50000" dist="5000" dir="5400000" sy="-100000" rotWithShape="0"/>
                </a:effectLst>
                <a:latin typeface="Arial Narrow" pitchFamily="34" charset="0"/>
                <a:cs typeface="Arial" charset="0"/>
              </a:rPr>
              <a:t>EMISOR</a:t>
            </a:r>
          </a:p>
        </p:txBody>
      </p:sp>
      <p:sp>
        <p:nvSpPr>
          <p:cNvPr id="10" name="9 Rectángulo redondeado"/>
          <p:cNvSpPr/>
          <p:nvPr/>
        </p:nvSpPr>
        <p:spPr>
          <a:xfrm>
            <a:off x="3103321" y="681411"/>
            <a:ext cx="1573454"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a:p>
            <a:pPr algn="ctr">
              <a:defRPr/>
            </a:pPr>
            <a:r>
              <a:rPr lang="es-MX" sz="1400" b="1" dirty="0">
                <a:solidFill>
                  <a:schemeClr val="tx1"/>
                </a:solidFill>
                <a:latin typeface="Arial Narrow" pitchFamily="34" charset="0"/>
              </a:rPr>
              <a:t>1.- Requisitos y herramientas para expedir facturas electrónicas.</a:t>
            </a:r>
          </a:p>
          <a:p>
            <a:pPr algn="ctr">
              <a:defRPr/>
            </a:pPr>
            <a:endParaRPr lang="es-MX" sz="1400" b="1" dirty="0">
              <a:solidFill>
                <a:schemeClr val="tx1"/>
              </a:solidFill>
              <a:latin typeface="Arial Narrow" pitchFamily="34" charset="0"/>
            </a:endParaRPr>
          </a:p>
        </p:txBody>
      </p:sp>
      <p:sp>
        <p:nvSpPr>
          <p:cNvPr id="11" name="10 Rectángulo redondeado"/>
          <p:cNvSpPr/>
          <p:nvPr/>
        </p:nvSpPr>
        <p:spPr>
          <a:xfrm>
            <a:off x="5246462" y="649345"/>
            <a:ext cx="1617190"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a:p>
            <a:pPr algn="ctr">
              <a:defRPr/>
            </a:pPr>
            <a:r>
              <a:rPr lang="es-MX" sz="1400" b="1" dirty="0">
                <a:solidFill>
                  <a:schemeClr val="tx1"/>
                </a:solidFill>
                <a:latin typeface="Arial Narrow" pitchFamily="34" charset="0"/>
              </a:rPr>
              <a:t>2.- Contar con un programa de generación de factura electrónica</a:t>
            </a:r>
          </a:p>
          <a:p>
            <a:pPr algn="ctr">
              <a:defRPr/>
            </a:pPr>
            <a:endParaRPr lang="es-MX" sz="1400" b="1" dirty="0">
              <a:solidFill>
                <a:schemeClr val="tx1"/>
              </a:solidFill>
              <a:latin typeface="Arial Narrow" pitchFamily="34" charset="0"/>
            </a:endParaRPr>
          </a:p>
        </p:txBody>
      </p:sp>
      <p:sp>
        <p:nvSpPr>
          <p:cNvPr id="12" name="11 Rectángulo redondeado"/>
          <p:cNvSpPr/>
          <p:nvPr/>
        </p:nvSpPr>
        <p:spPr>
          <a:xfrm>
            <a:off x="7373970" y="1657907"/>
            <a:ext cx="1592490"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a:p>
            <a:pPr algn="ctr">
              <a:defRPr/>
            </a:pPr>
            <a:r>
              <a:rPr lang="es-MX" sz="1400" b="1" dirty="0">
                <a:solidFill>
                  <a:schemeClr val="tx1"/>
                </a:solidFill>
                <a:latin typeface="Arial Narrow" pitchFamily="34" charset="0"/>
              </a:rPr>
              <a:t>3.- Sellar facturas electrónicas </a:t>
            </a:r>
          </a:p>
          <a:p>
            <a:pPr algn="ctr">
              <a:defRPr/>
            </a:pPr>
            <a:endParaRPr lang="es-MX" sz="1400" b="1" dirty="0">
              <a:solidFill>
                <a:schemeClr val="tx1"/>
              </a:solidFill>
              <a:latin typeface="Arial Narrow" pitchFamily="34" charset="0"/>
            </a:endParaRPr>
          </a:p>
        </p:txBody>
      </p:sp>
      <p:sp>
        <p:nvSpPr>
          <p:cNvPr id="13" name="12 Rectángulo redondeado"/>
          <p:cNvSpPr/>
          <p:nvPr/>
        </p:nvSpPr>
        <p:spPr>
          <a:xfrm>
            <a:off x="7373986" y="3645146"/>
            <a:ext cx="1592474" cy="1082252"/>
          </a:xfrm>
          <a:prstGeom prst="roundRect">
            <a:avLst/>
          </a:prstGeom>
          <a:solidFill>
            <a:schemeClr val="bg1">
              <a:lumMod val="9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a:p>
            <a:pPr algn="ctr">
              <a:defRPr/>
            </a:pPr>
            <a:r>
              <a:rPr lang="es-MX" sz="1400" b="1" dirty="0">
                <a:solidFill>
                  <a:schemeClr val="tx1"/>
                </a:solidFill>
                <a:latin typeface="Arial Narrow" pitchFamily="34" charset="0"/>
              </a:rPr>
              <a:t>4.- Contar con un Proveedor </a:t>
            </a:r>
            <a:r>
              <a:rPr lang="es-MX" sz="1400" b="1" dirty="0" smtClean="0">
                <a:solidFill>
                  <a:schemeClr val="tx1"/>
                </a:solidFill>
                <a:latin typeface="Arial Narrow" pitchFamily="34" charset="0"/>
              </a:rPr>
              <a:t>de Factura electrónica</a:t>
            </a:r>
            <a:endParaRPr lang="es-MX" sz="1400" b="1" dirty="0">
              <a:solidFill>
                <a:schemeClr val="tx1"/>
              </a:solidFill>
              <a:latin typeface="Arial Narrow" pitchFamily="34" charset="0"/>
            </a:endParaRPr>
          </a:p>
          <a:p>
            <a:pPr algn="ctr">
              <a:defRPr/>
            </a:pPr>
            <a:endParaRPr lang="es-MX" sz="1400" b="1" dirty="0">
              <a:solidFill>
                <a:schemeClr val="tx1"/>
              </a:solidFill>
              <a:latin typeface="Arial Narrow" pitchFamily="34" charset="0"/>
            </a:endParaRPr>
          </a:p>
        </p:txBody>
      </p:sp>
      <p:sp>
        <p:nvSpPr>
          <p:cNvPr id="14" name="13 Rectángulo redondeado"/>
          <p:cNvSpPr/>
          <p:nvPr/>
        </p:nvSpPr>
        <p:spPr>
          <a:xfrm>
            <a:off x="5292012" y="4962882"/>
            <a:ext cx="1785954"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a:p>
            <a:pPr algn="ctr">
              <a:defRPr/>
            </a:pPr>
            <a:r>
              <a:rPr lang="es-MX" sz="1400" b="1" dirty="0">
                <a:solidFill>
                  <a:schemeClr val="tx1"/>
                </a:solidFill>
                <a:latin typeface="Arial Narrow" pitchFamily="34" charset="0"/>
              </a:rPr>
              <a:t>5.- Entregar la Factura </a:t>
            </a:r>
            <a:r>
              <a:rPr lang="es-MX" sz="1400" b="1" dirty="0" smtClean="0">
                <a:solidFill>
                  <a:schemeClr val="tx1"/>
                </a:solidFill>
                <a:latin typeface="Arial Narrow" pitchFamily="34" charset="0"/>
              </a:rPr>
              <a:t>en formato Electrónico (XML) </a:t>
            </a:r>
            <a:r>
              <a:rPr lang="es-MX" sz="1400" b="1" dirty="0">
                <a:solidFill>
                  <a:schemeClr val="tx1"/>
                </a:solidFill>
                <a:latin typeface="Arial Narrow" pitchFamily="34" charset="0"/>
              </a:rPr>
              <a:t>y expresión impresa </a:t>
            </a:r>
          </a:p>
          <a:p>
            <a:pPr algn="ctr">
              <a:defRPr/>
            </a:pPr>
            <a:endParaRPr lang="es-MX" sz="1400" b="1" dirty="0">
              <a:solidFill>
                <a:schemeClr val="tx1"/>
              </a:solidFill>
              <a:latin typeface="Arial Narrow" pitchFamily="34" charset="0"/>
            </a:endParaRPr>
          </a:p>
        </p:txBody>
      </p:sp>
      <p:sp>
        <p:nvSpPr>
          <p:cNvPr id="15" name="14 Rectángulo redondeado"/>
          <p:cNvSpPr/>
          <p:nvPr/>
        </p:nvSpPr>
        <p:spPr>
          <a:xfrm>
            <a:off x="2457273" y="4962882"/>
            <a:ext cx="1755188"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r>
              <a:rPr lang="es-MX" sz="1400" b="1" dirty="0" smtClean="0">
                <a:solidFill>
                  <a:schemeClr val="tx1"/>
                </a:solidFill>
                <a:latin typeface="Arial Narrow" pitchFamily="34" charset="0"/>
              </a:rPr>
              <a:t>6</a:t>
            </a:r>
            <a:r>
              <a:rPr lang="es-MX" sz="1400" b="1" dirty="0">
                <a:solidFill>
                  <a:schemeClr val="tx1"/>
                </a:solidFill>
                <a:latin typeface="Arial Narrow" pitchFamily="34" charset="0"/>
              </a:rPr>
              <a:t>.- Podrá</a:t>
            </a:r>
          </a:p>
          <a:p>
            <a:pPr algn="ctr">
              <a:defRPr/>
            </a:pPr>
            <a:r>
              <a:rPr lang="es-MX" sz="1400" b="1" dirty="0">
                <a:solidFill>
                  <a:schemeClr val="tx1"/>
                </a:solidFill>
                <a:latin typeface="Arial Narrow" pitchFamily="34" charset="0"/>
              </a:rPr>
              <a:t>Validar las facturas recibidas </a:t>
            </a:r>
          </a:p>
        </p:txBody>
      </p:sp>
      <p:sp>
        <p:nvSpPr>
          <p:cNvPr id="16" name="15 Rectángulo redondeado"/>
          <p:cNvSpPr/>
          <p:nvPr/>
        </p:nvSpPr>
        <p:spPr>
          <a:xfrm>
            <a:off x="201881" y="3645146"/>
            <a:ext cx="1576731"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r>
              <a:rPr lang="es-MX" sz="1400" b="1" dirty="0">
                <a:solidFill>
                  <a:schemeClr val="tx1"/>
                </a:solidFill>
                <a:latin typeface="Arial Narrow" pitchFamily="34" charset="0"/>
              </a:rPr>
              <a:t>7.- </a:t>
            </a:r>
            <a:r>
              <a:rPr lang="es-MX" sz="1400" b="1" dirty="0" smtClean="0">
                <a:solidFill>
                  <a:schemeClr val="tx1"/>
                </a:solidFill>
                <a:latin typeface="Arial Narrow" pitchFamily="34" charset="0"/>
              </a:rPr>
              <a:t>Consulta y recuperación </a:t>
            </a:r>
            <a:r>
              <a:rPr lang="es-MX" sz="1400" b="1" dirty="0">
                <a:solidFill>
                  <a:schemeClr val="tx1"/>
                </a:solidFill>
                <a:latin typeface="Arial Narrow" pitchFamily="34" charset="0"/>
              </a:rPr>
              <a:t>de Factura Electrónica</a:t>
            </a:r>
          </a:p>
        </p:txBody>
      </p:sp>
      <p:sp>
        <p:nvSpPr>
          <p:cNvPr id="17" name="16 Rectángulo redondeado"/>
          <p:cNvSpPr/>
          <p:nvPr/>
        </p:nvSpPr>
        <p:spPr>
          <a:xfrm>
            <a:off x="201881" y="2161134"/>
            <a:ext cx="1589673" cy="1082252"/>
          </a:xfrm>
          <a:prstGeom prst="roundRect">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r>
              <a:rPr lang="es-MX" sz="1400" b="1" dirty="0">
                <a:solidFill>
                  <a:schemeClr val="tx1"/>
                </a:solidFill>
                <a:latin typeface="Arial Narrow" pitchFamily="34" charset="0"/>
              </a:rPr>
              <a:t>8.- Almacenar el Comprobante </a:t>
            </a:r>
            <a:r>
              <a:rPr lang="es-MX" sz="1400" b="1" dirty="0" smtClean="0">
                <a:solidFill>
                  <a:schemeClr val="tx1"/>
                </a:solidFill>
                <a:latin typeface="Arial Narrow" pitchFamily="34" charset="0"/>
              </a:rPr>
              <a:t>Fiscal</a:t>
            </a:r>
            <a:endParaRPr lang="es-MX" sz="1400" b="1" dirty="0">
              <a:solidFill>
                <a:schemeClr val="tx1"/>
              </a:solidFill>
              <a:latin typeface="Arial Narrow" pitchFamily="34" charset="0"/>
            </a:endParaRPr>
          </a:p>
        </p:txBody>
      </p:sp>
      <p:sp>
        <p:nvSpPr>
          <p:cNvPr id="18" name="17 Rectángulo redondeado"/>
          <p:cNvSpPr/>
          <p:nvPr/>
        </p:nvSpPr>
        <p:spPr>
          <a:xfrm>
            <a:off x="1099950" y="890561"/>
            <a:ext cx="1357322" cy="841036"/>
          </a:xfrm>
          <a:prstGeom prst="roundRect">
            <a:avLst/>
          </a:prstGeom>
          <a:solidFill>
            <a:schemeClr val="bg1">
              <a:lumMod val="75000"/>
            </a:schemeClr>
          </a:solidFill>
          <a:ln w="1270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buFont typeface="Arial" pitchFamily="34" charset="0"/>
              <a:buChar char="•"/>
              <a:defRPr/>
            </a:pPr>
            <a:r>
              <a:rPr lang="es-MX" sz="1100" b="1" dirty="0">
                <a:solidFill>
                  <a:srgbClr val="FF0000"/>
                </a:solidFill>
                <a:latin typeface="Arial Narrow" pitchFamily="34" charset="0"/>
              </a:rPr>
              <a:t> </a:t>
            </a:r>
            <a:r>
              <a:rPr lang="es-MX" sz="1100" b="1" dirty="0" smtClean="0">
                <a:solidFill>
                  <a:srgbClr val="FF0000"/>
                </a:solidFill>
                <a:latin typeface="Arial Narrow" pitchFamily="34" charset="0"/>
              </a:rPr>
              <a:t>RFC</a:t>
            </a:r>
            <a:endParaRPr lang="es-MX" sz="1100" b="1" dirty="0">
              <a:solidFill>
                <a:srgbClr val="FF0000"/>
              </a:solidFill>
              <a:latin typeface="Arial Narrow" pitchFamily="34" charset="0"/>
            </a:endParaRPr>
          </a:p>
          <a:p>
            <a:pPr>
              <a:buFont typeface="Arial" pitchFamily="34" charset="0"/>
              <a:buChar char="•"/>
              <a:defRPr/>
            </a:pPr>
            <a:r>
              <a:rPr lang="es-MX" sz="1100" b="1" dirty="0">
                <a:solidFill>
                  <a:srgbClr val="FF0000"/>
                </a:solidFill>
                <a:latin typeface="Arial Narrow" pitchFamily="34" charset="0"/>
              </a:rPr>
              <a:t> </a:t>
            </a:r>
            <a:r>
              <a:rPr lang="es-MX" sz="1100" b="1" dirty="0" smtClean="0">
                <a:solidFill>
                  <a:srgbClr val="FF0000"/>
                </a:solidFill>
                <a:latin typeface="Arial Narrow" pitchFamily="34" charset="0"/>
              </a:rPr>
              <a:t>FIEL</a:t>
            </a:r>
            <a:endParaRPr lang="es-MX" sz="1100" b="1" dirty="0">
              <a:solidFill>
                <a:srgbClr val="FF0000"/>
              </a:solidFill>
              <a:latin typeface="Arial Narrow" pitchFamily="34" charset="0"/>
            </a:endParaRPr>
          </a:p>
          <a:p>
            <a:pPr marL="90488" indent="-90488">
              <a:buFont typeface="Arial" pitchFamily="34" charset="0"/>
              <a:buChar char="•"/>
              <a:defRPr/>
            </a:pPr>
            <a:r>
              <a:rPr lang="es-MX" sz="1100" b="1" dirty="0" smtClean="0">
                <a:solidFill>
                  <a:srgbClr val="FF0000"/>
                </a:solidFill>
                <a:latin typeface="Arial Narrow" pitchFamily="34" charset="0"/>
              </a:rPr>
              <a:t>Certificado </a:t>
            </a:r>
            <a:r>
              <a:rPr lang="es-MX" sz="1100" b="1" dirty="0">
                <a:solidFill>
                  <a:srgbClr val="FF0000"/>
                </a:solidFill>
                <a:latin typeface="Arial Narrow" pitchFamily="34" charset="0"/>
              </a:rPr>
              <a:t>de Sello Digital</a:t>
            </a:r>
          </a:p>
        </p:txBody>
      </p:sp>
      <p:sp>
        <p:nvSpPr>
          <p:cNvPr id="19" name="18 Flecha derecha"/>
          <p:cNvSpPr/>
          <p:nvPr/>
        </p:nvSpPr>
        <p:spPr>
          <a:xfrm>
            <a:off x="2523832" y="1191205"/>
            <a:ext cx="428628" cy="158910"/>
          </a:xfrm>
          <a:prstGeom prst="rightArrow">
            <a:avLst/>
          </a:prstGeom>
          <a:solidFill>
            <a:schemeClr val="bg1">
              <a:lumMod val="85000"/>
            </a:schemeClr>
          </a:solidFill>
          <a:ln w="57150">
            <a:solidFill>
              <a:schemeClr val="tx2">
                <a:lumMod val="60000"/>
                <a:lumOff val="4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a:defRPr/>
            </a:pPr>
            <a:endParaRPr lang="es-MX" sz="1400" b="1" dirty="0">
              <a:solidFill>
                <a:schemeClr val="tx1"/>
              </a:solidFill>
              <a:latin typeface="Arial Narrow" pitchFamily="34" charset="0"/>
            </a:endParaRPr>
          </a:p>
        </p:txBody>
      </p:sp>
      <p:sp>
        <p:nvSpPr>
          <p:cNvPr id="23" name="22 CuadroTexto"/>
          <p:cNvSpPr txBox="1"/>
          <p:nvPr/>
        </p:nvSpPr>
        <p:spPr>
          <a:xfrm>
            <a:off x="-75920" y="11575"/>
            <a:ext cx="6630813" cy="461665"/>
          </a:xfrm>
          <a:prstGeom prst="rect">
            <a:avLst/>
          </a:prstGeom>
          <a:noFill/>
        </p:spPr>
        <p:txBody>
          <a:bodyPr wrap="square" rtlCol="0">
            <a:spAutoFit/>
          </a:bodyPr>
          <a:lstStyle/>
          <a:p>
            <a:r>
              <a:rPr lang="es-MX" sz="2400" b="1" dirty="0" smtClean="0">
                <a:latin typeface="Constantia" pitchFamily="18" charset="0"/>
              </a:rPr>
              <a:t>Ciclo de Emisión – Recepción CFDI</a:t>
            </a:r>
            <a:endParaRPr lang="es-MX" sz="2400" b="1" dirty="0">
              <a:latin typeface="Constantia" pitchFamily="18" charset="0"/>
            </a:endParaRPr>
          </a:p>
        </p:txBody>
      </p:sp>
      <p:pic>
        <p:nvPicPr>
          <p:cNvPr id="24" name="Picture 2"/>
          <p:cNvPicPr>
            <a:picLocks noChangeAspect="1" noChangeArrowheads="1"/>
          </p:cNvPicPr>
          <p:nvPr/>
        </p:nvPicPr>
        <p:blipFill>
          <a:blip r:embed="rId3"/>
          <a:srcRect/>
          <a:stretch>
            <a:fillRect/>
          </a:stretch>
        </p:blipFill>
        <p:spPr bwMode="auto">
          <a:xfrm>
            <a:off x="0" y="365662"/>
            <a:ext cx="5915025" cy="171450"/>
          </a:xfrm>
          <a:prstGeom prst="rect">
            <a:avLst/>
          </a:prstGeom>
          <a:noFill/>
          <a:ln w="9525">
            <a:noFill/>
            <a:miter lim="800000"/>
            <a:headEnd/>
            <a:tailEnd/>
          </a:ln>
        </p:spPr>
      </p:pic>
      <p:sp>
        <p:nvSpPr>
          <p:cNvPr id="25" name="24 Elipse"/>
          <p:cNvSpPr/>
          <p:nvPr/>
        </p:nvSpPr>
        <p:spPr bwMode="auto">
          <a:xfrm flipH="1">
            <a:off x="5127836" y="2882487"/>
            <a:ext cx="1282475" cy="1284448"/>
          </a:xfrm>
          <a:prstGeom prst="ellipse">
            <a:avLst/>
          </a:prstGeom>
          <a:blipFill rotWithShape="0">
            <a:blip r:embed="rId4" cstate="print"/>
            <a:stretch>
              <a:fillRect/>
            </a:stretch>
          </a:blipFill>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76672767"/>
              </p:ext>
            </p:extLst>
          </p:nvPr>
        </p:nvGraphicFramePr>
        <p:xfrm>
          <a:off x="-87847" y="1249576"/>
          <a:ext cx="9231847" cy="488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2" name="60 Imagen" descr="user.png"/>
          <p:cNvPicPr>
            <a:picLocks noChangeAspect="1"/>
          </p:cNvPicPr>
          <p:nvPr/>
        </p:nvPicPr>
        <p:blipFill>
          <a:blip r:embed="rId7"/>
          <a:srcRect/>
          <a:stretch>
            <a:fillRect/>
          </a:stretch>
        </p:blipFill>
        <p:spPr bwMode="auto">
          <a:xfrm>
            <a:off x="142875" y="1374794"/>
            <a:ext cx="577850" cy="268287"/>
          </a:xfrm>
          <a:prstGeom prst="rect">
            <a:avLst/>
          </a:prstGeom>
          <a:noFill/>
          <a:ln w="9525">
            <a:noFill/>
            <a:miter lim="800000"/>
            <a:headEnd/>
            <a:tailEnd/>
          </a:ln>
        </p:spPr>
      </p:pic>
      <p:pic>
        <p:nvPicPr>
          <p:cNvPr id="12294" name="124 Imagen" descr="Billetes.png"/>
          <p:cNvPicPr>
            <a:picLocks noChangeAspect="1"/>
          </p:cNvPicPr>
          <p:nvPr/>
        </p:nvPicPr>
        <p:blipFill>
          <a:blip r:embed="rId8"/>
          <a:srcRect/>
          <a:stretch>
            <a:fillRect/>
          </a:stretch>
        </p:blipFill>
        <p:spPr bwMode="auto">
          <a:xfrm>
            <a:off x="119725" y="2202113"/>
            <a:ext cx="439738" cy="160337"/>
          </a:xfrm>
          <a:prstGeom prst="rect">
            <a:avLst/>
          </a:prstGeom>
          <a:noFill/>
          <a:ln w="9525">
            <a:noFill/>
            <a:miter lim="800000"/>
            <a:headEnd/>
            <a:tailEnd/>
          </a:ln>
        </p:spPr>
      </p:pic>
      <p:pic>
        <p:nvPicPr>
          <p:cNvPr id="12295" name="124 Imagen" descr="Billetes.png"/>
          <p:cNvPicPr>
            <a:picLocks noChangeAspect="1"/>
          </p:cNvPicPr>
          <p:nvPr/>
        </p:nvPicPr>
        <p:blipFill>
          <a:blip r:embed="rId8"/>
          <a:srcRect/>
          <a:stretch>
            <a:fillRect/>
          </a:stretch>
        </p:blipFill>
        <p:spPr bwMode="auto">
          <a:xfrm>
            <a:off x="82488" y="5607588"/>
            <a:ext cx="439737" cy="161925"/>
          </a:xfrm>
          <a:prstGeom prst="rect">
            <a:avLst/>
          </a:prstGeom>
          <a:noFill/>
          <a:ln w="9525">
            <a:noFill/>
            <a:miter lim="800000"/>
            <a:headEnd/>
            <a:tailEnd/>
          </a:ln>
        </p:spPr>
      </p:pic>
      <p:pic>
        <p:nvPicPr>
          <p:cNvPr id="12296" name="60 Imagen" descr="user.png"/>
          <p:cNvPicPr>
            <a:picLocks noChangeAspect="1"/>
          </p:cNvPicPr>
          <p:nvPr/>
        </p:nvPicPr>
        <p:blipFill>
          <a:blip r:embed="rId7"/>
          <a:srcRect/>
          <a:stretch>
            <a:fillRect/>
          </a:stretch>
        </p:blipFill>
        <p:spPr bwMode="auto">
          <a:xfrm>
            <a:off x="58738" y="4205413"/>
            <a:ext cx="577850" cy="269875"/>
          </a:xfrm>
          <a:prstGeom prst="rect">
            <a:avLst/>
          </a:prstGeom>
          <a:noFill/>
          <a:ln w="9525">
            <a:noFill/>
            <a:miter lim="800000"/>
            <a:headEnd/>
            <a:tailEnd/>
          </a:ln>
        </p:spPr>
      </p:pic>
      <p:pic>
        <p:nvPicPr>
          <p:cNvPr id="12297" name="146 Imagen" descr="Caja registradora.png"/>
          <p:cNvPicPr>
            <a:picLocks noChangeAspect="1"/>
          </p:cNvPicPr>
          <p:nvPr/>
        </p:nvPicPr>
        <p:blipFill>
          <a:blip r:embed="rId9"/>
          <a:srcRect/>
          <a:stretch>
            <a:fillRect/>
          </a:stretch>
        </p:blipFill>
        <p:spPr bwMode="auto">
          <a:xfrm>
            <a:off x="58738" y="4892350"/>
            <a:ext cx="433387" cy="201613"/>
          </a:xfrm>
          <a:prstGeom prst="rect">
            <a:avLst/>
          </a:prstGeom>
          <a:noFill/>
          <a:ln w="9525">
            <a:noFill/>
            <a:miter lim="800000"/>
            <a:headEnd/>
            <a:tailEnd/>
          </a:ln>
        </p:spPr>
      </p:pic>
      <p:grpSp>
        <p:nvGrpSpPr>
          <p:cNvPr id="3" name="12 Grupo"/>
          <p:cNvGrpSpPr/>
          <p:nvPr/>
        </p:nvGrpSpPr>
        <p:grpSpPr>
          <a:xfrm>
            <a:off x="306492" y="606602"/>
            <a:ext cx="8616244" cy="596674"/>
            <a:chOff x="772850" y="2591871"/>
            <a:chExt cx="7785413" cy="358817"/>
          </a:xfrm>
          <a:solidFill>
            <a:srgbClr val="66FF33"/>
          </a:solidFill>
          <a:scene3d>
            <a:camera prst="orthographicFront"/>
            <a:lightRig rig="flat" dir="t"/>
          </a:scene3d>
        </p:grpSpPr>
        <p:sp>
          <p:nvSpPr>
            <p:cNvPr id="12" name="11 Redondear rectángulo de esquina del mismo lado"/>
            <p:cNvSpPr/>
            <p:nvPr/>
          </p:nvSpPr>
          <p:spPr>
            <a:xfrm>
              <a:off x="772850" y="2591871"/>
              <a:ext cx="7785413" cy="358815"/>
            </a:xfrm>
            <a:prstGeom prst="round2SameRect">
              <a:avLst/>
            </a:prstGeom>
          </p:spPr>
          <p:style>
            <a:lnRef idx="1">
              <a:schemeClr val="accent3"/>
            </a:lnRef>
            <a:fillRef idx="2">
              <a:schemeClr val="accent3"/>
            </a:fillRef>
            <a:effectRef idx="1">
              <a:schemeClr val="accent3"/>
            </a:effectRef>
            <a:fontRef idx="minor">
              <a:schemeClr val="dk1"/>
            </a:fontRef>
          </p:style>
        </p:sp>
        <p:sp>
          <p:nvSpPr>
            <p:cNvPr id="13" name="Redondear rectángulo de esquina del mismo lado 4"/>
            <p:cNvSpPr/>
            <p:nvPr/>
          </p:nvSpPr>
          <p:spPr>
            <a:xfrm>
              <a:off x="790366" y="2591871"/>
              <a:ext cx="7750381" cy="358817"/>
            </a:xfrm>
            <a:prstGeom prst="rect">
              <a:avLst/>
            </a:prstGeom>
          </p:spPr>
          <p:style>
            <a:lnRef idx="1">
              <a:schemeClr val="accent3"/>
            </a:lnRef>
            <a:fillRef idx="2">
              <a:schemeClr val="accent3"/>
            </a:fillRef>
            <a:effectRef idx="1">
              <a:schemeClr val="accent3"/>
            </a:effectRef>
            <a:fontRef idx="minor">
              <a:schemeClr val="dk1"/>
            </a:fontRef>
          </p:style>
          <p:txBody>
            <a:bodyPr lIns="68580" tIns="34290" rIns="68580" bIns="34290" spcCol="1270" anchor="ctr"/>
            <a:lstStyle/>
            <a:p>
              <a:pPr algn="ctr" defTabSz="800100">
                <a:spcAft>
                  <a:spcPts val="0"/>
                </a:spcAft>
                <a:defRPr/>
              </a:pPr>
              <a:r>
                <a:rPr lang="es-MX" b="1" dirty="0" smtClean="0">
                  <a:solidFill>
                    <a:schemeClr val="tx1"/>
                  </a:solidFill>
                  <a:latin typeface="Arial Narrow" pitchFamily="34" charset="0"/>
                  <a:cs typeface="Arial" pitchFamily="34" charset="0"/>
                </a:rPr>
                <a:t>RMRMF-2011 </a:t>
              </a:r>
            </a:p>
            <a:p>
              <a:pPr algn="ctr" defTabSz="800100">
                <a:spcAft>
                  <a:spcPts val="0"/>
                </a:spcAft>
                <a:defRPr/>
              </a:pPr>
              <a:r>
                <a:rPr lang="es-MX" sz="1200" b="1" dirty="0" smtClean="0">
                  <a:solidFill>
                    <a:schemeClr val="tx1"/>
                  </a:solidFill>
                  <a:latin typeface="Arial Narrow" pitchFamily="34" charset="0"/>
                  <a:cs typeface="Arial" pitchFamily="34" charset="0"/>
                </a:rPr>
                <a:t>(28-Noviembre-2011)</a:t>
              </a:r>
              <a:endParaRPr lang="es-MX" sz="1200" dirty="0">
                <a:solidFill>
                  <a:schemeClr val="tx1"/>
                </a:solidFill>
                <a:latin typeface="Arial Narrow" pitchFamily="34" charset="0"/>
              </a:endParaRPr>
            </a:p>
          </p:txBody>
        </p:sp>
      </p:grpSp>
      <p:pic>
        <p:nvPicPr>
          <p:cNvPr id="12300" name="146 Imagen" descr="Caja registradora.png"/>
          <p:cNvPicPr>
            <a:picLocks noChangeAspect="1"/>
          </p:cNvPicPr>
          <p:nvPr/>
        </p:nvPicPr>
        <p:blipFill>
          <a:blip r:embed="rId9"/>
          <a:srcRect/>
          <a:stretch>
            <a:fillRect/>
          </a:stretch>
        </p:blipFill>
        <p:spPr bwMode="auto">
          <a:xfrm>
            <a:off x="130175" y="2911813"/>
            <a:ext cx="433388" cy="201612"/>
          </a:xfrm>
          <a:prstGeom prst="rect">
            <a:avLst/>
          </a:prstGeom>
          <a:noFill/>
          <a:ln w="9525">
            <a:noFill/>
            <a:miter lim="800000"/>
            <a:headEnd/>
            <a:tailEnd/>
          </a:ln>
        </p:spPr>
      </p:pic>
      <p:sp>
        <p:nvSpPr>
          <p:cNvPr id="16" name="15 CuadroTexto"/>
          <p:cNvSpPr txBox="1"/>
          <p:nvPr/>
        </p:nvSpPr>
        <p:spPr>
          <a:xfrm>
            <a:off x="-1" y="127602"/>
            <a:ext cx="8903351" cy="461665"/>
          </a:xfrm>
          <a:prstGeom prst="rect">
            <a:avLst/>
          </a:prstGeom>
          <a:noFill/>
        </p:spPr>
        <p:txBody>
          <a:bodyPr wrap="square" rtlCol="0">
            <a:spAutoFit/>
          </a:bodyPr>
          <a:lstStyle/>
          <a:p>
            <a:r>
              <a:rPr lang="es-MX" sz="2400" b="1" dirty="0" smtClean="0">
                <a:latin typeface="Constantia" pitchFamily="18" charset="0"/>
              </a:rPr>
              <a:t>Algunos cambios realizados para Facilitar la emisión</a:t>
            </a:r>
            <a:endParaRPr lang="es-MX" sz="2400" b="1" dirty="0">
              <a:latin typeface="Constantia" pitchFamily="18" charset="0"/>
            </a:endParaRPr>
          </a:p>
        </p:txBody>
      </p:sp>
      <p:pic>
        <p:nvPicPr>
          <p:cNvPr id="17" name="Picture 2"/>
          <p:cNvPicPr>
            <a:picLocks noChangeAspect="1" noChangeArrowheads="1"/>
          </p:cNvPicPr>
          <p:nvPr/>
        </p:nvPicPr>
        <p:blipFill>
          <a:blip r:embed="rId10"/>
          <a:srcRect/>
          <a:stretch>
            <a:fillRect/>
          </a:stretch>
        </p:blipFill>
        <p:spPr bwMode="auto">
          <a:xfrm>
            <a:off x="0" y="527712"/>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28 Conector angular"/>
          <p:cNvCxnSpPr/>
          <p:nvPr/>
        </p:nvCxnSpPr>
        <p:spPr>
          <a:xfrm rot="16200000" flipH="1">
            <a:off x="2868613" y="2400300"/>
            <a:ext cx="254000" cy="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0" name="29 Rectángulo redondeado"/>
          <p:cNvSpPr/>
          <p:nvPr/>
        </p:nvSpPr>
        <p:spPr>
          <a:xfrm>
            <a:off x="2163763" y="1047750"/>
            <a:ext cx="1544637" cy="1216025"/>
          </a:xfrm>
          <a:prstGeom prst="roundRect">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indent="-92075" algn="ctr">
              <a:lnSpc>
                <a:spcPct val="80000"/>
              </a:lnSpc>
              <a:spcBef>
                <a:spcPct val="50000"/>
              </a:spcBef>
              <a:tabLst>
                <a:tab pos="92075" algn="l"/>
              </a:tabLst>
              <a:defRPr/>
            </a:pPr>
            <a:r>
              <a:rPr lang="es-MX" sz="1400" b="1" dirty="0">
                <a:latin typeface="Arial Narrow" pitchFamily="34" charset="0"/>
                <a:cs typeface="Arial" charset="0"/>
              </a:rPr>
              <a:t>Generación </a:t>
            </a:r>
          </a:p>
          <a:p>
            <a:pPr indent="-92075" algn="ctr">
              <a:lnSpc>
                <a:spcPct val="80000"/>
              </a:lnSpc>
              <a:spcBef>
                <a:spcPct val="50000"/>
              </a:spcBef>
              <a:tabLst>
                <a:tab pos="92075" algn="l"/>
              </a:tabLst>
              <a:defRPr/>
            </a:pPr>
            <a:r>
              <a:rPr lang="es-MX" sz="1400" b="1" dirty="0">
                <a:latin typeface="Arial Narrow" pitchFamily="34" charset="0"/>
                <a:cs typeface="Arial" charset="0"/>
              </a:rPr>
              <a:t>Especializada</a:t>
            </a:r>
          </a:p>
          <a:p>
            <a:pPr indent="-92075" algn="ctr">
              <a:lnSpc>
                <a:spcPct val="80000"/>
              </a:lnSpc>
              <a:spcBef>
                <a:spcPct val="50000"/>
              </a:spcBef>
              <a:tabLst>
                <a:tab pos="92075" algn="l"/>
              </a:tabLst>
              <a:defRPr/>
            </a:pPr>
            <a:r>
              <a:rPr lang="es-MX" sz="1200" b="1" dirty="0">
                <a:latin typeface="Arial Narrow" pitchFamily="34" charset="0"/>
                <a:cs typeface="Arial" charset="0"/>
              </a:rPr>
              <a:t>_________________</a:t>
            </a:r>
          </a:p>
          <a:p>
            <a:pPr indent="-92075" algn="ctr">
              <a:lnSpc>
                <a:spcPct val="80000"/>
              </a:lnSpc>
              <a:spcBef>
                <a:spcPct val="50000"/>
              </a:spcBef>
              <a:tabLst>
                <a:tab pos="92075" algn="l"/>
              </a:tabLst>
              <a:defRPr/>
            </a:pPr>
            <a:r>
              <a:rPr lang="es-MX" sz="1400" b="1" dirty="0">
                <a:solidFill>
                  <a:schemeClr val="bg1"/>
                </a:solidFill>
                <a:latin typeface="Arial Narrow" pitchFamily="34" charset="0"/>
                <a:cs typeface="Arial" charset="0"/>
              </a:rPr>
              <a:t>Generación </a:t>
            </a:r>
          </a:p>
          <a:p>
            <a:pPr indent="-92075" algn="ctr">
              <a:lnSpc>
                <a:spcPct val="80000"/>
              </a:lnSpc>
              <a:spcBef>
                <a:spcPct val="50000"/>
              </a:spcBef>
              <a:tabLst>
                <a:tab pos="92075" algn="l"/>
              </a:tabLst>
              <a:defRPr/>
            </a:pPr>
            <a:r>
              <a:rPr lang="es-MX" sz="1400" b="1" dirty="0">
                <a:solidFill>
                  <a:schemeClr val="bg1"/>
                </a:solidFill>
                <a:latin typeface="Arial Narrow" pitchFamily="34" charset="0"/>
                <a:cs typeface="Arial" charset="0"/>
              </a:rPr>
              <a:t>Básica</a:t>
            </a:r>
          </a:p>
        </p:txBody>
      </p:sp>
      <p:sp>
        <p:nvSpPr>
          <p:cNvPr id="31" name="Flowchart: Connector 63"/>
          <p:cNvSpPr/>
          <p:nvPr/>
        </p:nvSpPr>
        <p:spPr bwMode="auto">
          <a:xfrm>
            <a:off x="677863" y="839788"/>
            <a:ext cx="250825" cy="249237"/>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defTabSz="914400"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1</a:t>
            </a:r>
          </a:p>
        </p:txBody>
      </p:sp>
      <p:sp>
        <p:nvSpPr>
          <p:cNvPr id="32" name="31 Flecha abajo"/>
          <p:cNvSpPr/>
          <p:nvPr/>
        </p:nvSpPr>
        <p:spPr bwMode="auto">
          <a:xfrm rot="5400000" flipH="1" flipV="1">
            <a:off x="4375151" y="920750"/>
            <a:ext cx="571500" cy="134302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600" dirty="0">
              <a:latin typeface="Arial Narrow" pitchFamily="34" charset="0"/>
              <a:cs typeface="Arial" charset="0"/>
            </a:endParaRPr>
          </a:p>
        </p:txBody>
      </p:sp>
      <p:pic>
        <p:nvPicPr>
          <p:cNvPr id="23559" name="Picture 1"/>
          <p:cNvPicPr>
            <a:picLocks noChangeAspect="1" noChangeArrowheads="1"/>
          </p:cNvPicPr>
          <p:nvPr/>
        </p:nvPicPr>
        <p:blipFill>
          <a:blip r:embed="rId2">
            <a:lum contrast="-10000"/>
          </a:blip>
          <a:srcRect/>
          <a:stretch>
            <a:fillRect/>
          </a:stretch>
        </p:blipFill>
        <p:spPr bwMode="auto">
          <a:xfrm>
            <a:off x="5449888" y="949325"/>
            <a:ext cx="1352550" cy="1600200"/>
          </a:xfrm>
          <a:prstGeom prst="rect">
            <a:avLst/>
          </a:prstGeom>
          <a:noFill/>
          <a:ln w="9525">
            <a:noFill/>
            <a:miter lim="800000"/>
            <a:headEnd/>
            <a:tailEnd/>
          </a:ln>
        </p:spPr>
      </p:pic>
      <p:sp>
        <p:nvSpPr>
          <p:cNvPr id="34" name="Text Box 9"/>
          <p:cNvSpPr txBox="1">
            <a:spLocks noChangeArrowheads="1"/>
          </p:cNvSpPr>
          <p:nvPr/>
        </p:nvSpPr>
        <p:spPr bwMode="auto">
          <a:xfrm>
            <a:off x="2251436" y="2518483"/>
            <a:ext cx="1482693" cy="72019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a:noFill/>
            <a:miter lim="800000"/>
            <a:headEnd/>
            <a:tailEnd/>
          </a:ln>
          <a:effectLst/>
          <a:scene3d>
            <a:camera prst="orthographicFront"/>
            <a:lightRig rig="threePt" dir="t"/>
          </a:scene3d>
          <a:sp3d>
            <a:bevelT/>
          </a:sp3d>
        </p:spPr>
        <p:txBody>
          <a:bodyPr>
            <a:spAutoFit/>
            <a:sp3d extrusionH="57150">
              <a:bevelT w="38100" h="38100" prst="angle"/>
            </a:sp3d>
          </a:bodyPr>
          <a:lstStyle/>
          <a:p>
            <a:pPr marL="92075" indent="-92075">
              <a:lnSpc>
                <a:spcPct val="80000"/>
              </a:lnSpc>
              <a:spcBef>
                <a:spcPct val="50000"/>
              </a:spcBef>
              <a:buFont typeface="Arial" pitchFamily="34" charset="0"/>
              <a:buChar char="•"/>
              <a:tabLst>
                <a:tab pos="92075" algn="l"/>
              </a:tabLst>
              <a:defRPr/>
            </a:pPr>
            <a:r>
              <a:rPr lang="es-MX" sz="1200" b="1" dirty="0">
                <a:solidFill>
                  <a:prstClr val="black"/>
                </a:solidFill>
                <a:latin typeface="Arial Narrow" pitchFamily="34" charset="0"/>
                <a:cs typeface="Arial" pitchFamily="34" charset="0"/>
              </a:rPr>
              <a:t>Genera XML</a:t>
            </a:r>
          </a:p>
          <a:p>
            <a:pPr marL="92075" indent="-92075">
              <a:lnSpc>
                <a:spcPct val="80000"/>
              </a:lnSpc>
              <a:spcBef>
                <a:spcPct val="50000"/>
              </a:spcBef>
              <a:buFont typeface="Arial" pitchFamily="34" charset="0"/>
              <a:buChar char="•"/>
              <a:tabLst>
                <a:tab pos="92075" algn="l"/>
              </a:tabLst>
              <a:defRPr/>
            </a:pPr>
            <a:r>
              <a:rPr lang="es-MX" sz="1200" b="1" dirty="0">
                <a:solidFill>
                  <a:prstClr val="black"/>
                </a:solidFill>
                <a:latin typeface="Arial Narrow" pitchFamily="34" charset="0"/>
                <a:cs typeface="Arial" pitchFamily="34" charset="0"/>
              </a:rPr>
              <a:t>Envía para timbrado</a:t>
            </a:r>
          </a:p>
          <a:p>
            <a:pPr marL="92075" indent="-92075" algn="ctr">
              <a:lnSpc>
                <a:spcPct val="80000"/>
              </a:lnSpc>
              <a:spcBef>
                <a:spcPct val="50000"/>
              </a:spcBef>
              <a:tabLst>
                <a:tab pos="92075" algn="l"/>
              </a:tabLst>
              <a:defRPr/>
            </a:pPr>
            <a:r>
              <a:rPr lang="es-MX" sz="1200" b="1" dirty="0">
                <a:solidFill>
                  <a:srgbClr val="C00000"/>
                </a:solidFill>
                <a:latin typeface="Arial Narrow" pitchFamily="34" charset="0"/>
                <a:cs typeface="Arial" pitchFamily="34" charset="0"/>
              </a:rPr>
              <a:t>Opción gratuita</a:t>
            </a:r>
          </a:p>
        </p:txBody>
      </p:sp>
      <p:sp>
        <p:nvSpPr>
          <p:cNvPr id="35" name="34 Rectángulo redondeado"/>
          <p:cNvSpPr/>
          <p:nvPr/>
        </p:nvSpPr>
        <p:spPr>
          <a:xfrm>
            <a:off x="7072313" y="949325"/>
            <a:ext cx="1609725" cy="1370013"/>
          </a:xfrm>
          <a:prstGeom prst="roundRect">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lgn="ctr">
              <a:defRPr/>
            </a:pPr>
            <a:r>
              <a:rPr lang="es-MX" sz="1400" dirty="0">
                <a:latin typeface="Arial Narrow" pitchFamily="34" charset="0"/>
                <a:cs typeface="Arial" charset="0"/>
              </a:rPr>
              <a:t>Proceso de validación</a:t>
            </a:r>
          </a:p>
          <a:p>
            <a:pPr algn="ctr">
              <a:defRPr/>
            </a:pPr>
            <a:r>
              <a:rPr lang="es-MX" sz="1400" dirty="0">
                <a:latin typeface="Arial Narrow" pitchFamily="34" charset="0"/>
                <a:cs typeface="Arial" charset="0"/>
              </a:rPr>
              <a:t>y certificación</a:t>
            </a:r>
          </a:p>
          <a:p>
            <a:pPr algn="ctr">
              <a:defRPr/>
            </a:pPr>
            <a:endParaRPr lang="es-MX" sz="1400" dirty="0">
              <a:latin typeface="Arial Narrow" pitchFamily="34" charset="0"/>
              <a:cs typeface="Arial" charset="0"/>
            </a:endParaRPr>
          </a:p>
        </p:txBody>
      </p:sp>
      <p:pic>
        <p:nvPicPr>
          <p:cNvPr id="36" name="22 Imagen" descr="Proceso aceptado.png"/>
          <p:cNvPicPr>
            <a:picLocks noChangeAspect="1"/>
          </p:cNvPicPr>
          <p:nvPr/>
        </p:nvPicPr>
        <p:blipFill>
          <a:blip r:embed="rId3" cstate="print"/>
          <a:srcRect/>
          <a:stretch>
            <a:fillRect/>
          </a:stretch>
        </p:blipFill>
        <p:spPr bwMode="auto">
          <a:xfrm>
            <a:off x="8143900" y="1807301"/>
            <a:ext cx="516102" cy="458680"/>
          </a:xfrm>
          <a:prstGeom prst="rect">
            <a:avLst/>
          </a:prstGeom>
          <a:no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pic>
      <p:sp>
        <p:nvSpPr>
          <p:cNvPr id="37" name="Flowchart: Connector 63"/>
          <p:cNvSpPr/>
          <p:nvPr/>
        </p:nvSpPr>
        <p:spPr bwMode="auto">
          <a:xfrm>
            <a:off x="2846388" y="735013"/>
            <a:ext cx="250825" cy="250825"/>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2</a:t>
            </a:r>
          </a:p>
        </p:txBody>
      </p:sp>
      <p:sp>
        <p:nvSpPr>
          <p:cNvPr id="39" name="38 Flecha curvada hacia la derecha"/>
          <p:cNvSpPr/>
          <p:nvPr/>
        </p:nvSpPr>
        <p:spPr bwMode="auto">
          <a:xfrm rot="19786998">
            <a:off x="1296988" y="1300163"/>
            <a:ext cx="500062" cy="1143000"/>
          </a:xfrm>
          <a:prstGeom prst="curvedRightArrow">
            <a:avLst>
              <a:gd name="adj1" fmla="val 25000"/>
              <a:gd name="adj2" fmla="val 78672"/>
              <a:gd name="adj3" fmla="val 2500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lgn="ctr" defTabSz="914400">
              <a:defRPr/>
            </a:pPr>
            <a:endParaRPr lang="es-MX" sz="1600" dirty="0">
              <a:latin typeface="Arial Narrow" pitchFamily="34" charset="0"/>
              <a:cs typeface="Arial" charset="0"/>
            </a:endParaRPr>
          </a:p>
        </p:txBody>
      </p:sp>
      <p:sp>
        <p:nvSpPr>
          <p:cNvPr id="40" name="Flowchart: Connector 63"/>
          <p:cNvSpPr/>
          <p:nvPr/>
        </p:nvSpPr>
        <p:spPr bwMode="auto">
          <a:xfrm>
            <a:off x="7786688" y="735013"/>
            <a:ext cx="250825" cy="249237"/>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3</a:t>
            </a:r>
          </a:p>
        </p:txBody>
      </p:sp>
      <p:sp>
        <p:nvSpPr>
          <p:cNvPr id="41" name="40 Rectángulo redondeado"/>
          <p:cNvSpPr/>
          <p:nvPr/>
        </p:nvSpPr>
        <p:spPr>
          <a:xfrm>
            <a:off x="7358063" y="4088950"/>
            <a:ext cx="1785937" cy="1370013"/>
          </a:xfrm>
          <a:prstGeom prst="roundRect">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r>
              <a:rPr lang="es-MX" sz="1100" b="1" dirty="0">
                <a:latin typeface="Arial Narrow" pitchFamily="34" charset="0"/>
                <a:cs typeface="Arial" charset="0"/>
              </a:rPr>
              <a:t>Almacenamiento</a:t>
            </a:r>
          </a:p>
          <a:p>
            <a:pPr>
              <a:buFont typeface="Arial" pitchFamily="34" charset="0"/>
              <a:buChar char="•"/>
              <a:defRPr/>
            </a:pPr>
            <a:r>
              <a:rPr lang="es-MX" sz="1100" dirty="0">
                <a:latin typeface="Arial Narrow" pitchFamily="34" charset="0"/>
                <a:cs typeface="Arial" charset="0"/>
              </a:rPr>
              <a:t>Envía copia al SAT</a:t>
            </a:r>
          </a:p>
          <a:p>
            <a:pPr>
              <a:buFont typeface="Arial" pitchFamily="34" charset="0"/>
              <a:buChar char="•"/>
              <a:defRPr/>
            </a:pPr>
            <a:r>
              <a:rPr lang="es-MX" sz="1100" dirty="0">
                <a:latin typeface="Arial Narrow" pitchFamily="34" charset="0"/>
                <a:cs typeface="Arial" charset="0"/>
              </a:rPr>
              <a:t>Almacenamiento por el </a:t>
            </a:r>
            <a:endParaRPr lang="es-MX" sz="1100" dirty="0" smtClean="0">
              <a:latin typeface="Arial Narrow" pitchFamily="34" charset="0"/>
              <a:cs typeface="Arial" charset="0"/>
            </a:endParaRPr>
          </a:p>
          <a:p>
            <a:pPr>
              <a:defRPr/>
            </a:pPr>
            <a:r>
              <a:rPr lang="es-MX" sz="1100" dirty="0" smtClean="0">
                <a:latin typeface="Arial Narrow" pitchFamily="34" charset="0"/>
                <a:cs typeface="Arial" charset="0"/>
              </a:rPr>
              <a:t>Proveedor </a:t>
            </a:r>
            <a:r>
              <a:rPr lang="es-MX" sz="1100" dirty="0">
                <a:latin typeface="Arial Narrow" pitchFamily="34" charset="0"/>
                <a:cs typeface="Arial" charset="0"/>
              </a:rPr>
              <a:t>por 3 meses</a:t>
            </a:r>
          </a:p>
          <a:p>
            <a:pPr>
              <a:defRPr/>
            </a:pPr>
            <a:endParaRPr lang="es-MX" sz="1100" dirty="0">
              <a:latin typeface="Arial Narrow" pitchFamily="34" charset="0"/>
              <a:cs typeface="Arial" charset="0"/>
            </a:endParaRPr>
          </a:p>
          <a:p>
            <a:pPr>
              <a:defRPr/>
            </a:pPr>
            <a:endParaRPr lang="es-MX" sz="1100" b="1" dirty="0">
              <a:latin typeface="Arial Narrow" pitchFamily="34" charset="0"/>
              <a:cs typeface="Arial" charset="0"/>
            </a:endParaRPr>
          </a:p>
        </p:txBody>
      </p:sp>
      <p:pic>
        <p:nvPicPr>
          <p:cNvPr id="23567" name="Picture 3" descr="C:\Program Files\Microsoft Office\MEDIA\CAGCAT10\j0285750.wmf"/>
          <p:cNvPicPr>
            <a:picLocks noChangeAspect="1" noChangeArrowheads="1"/>
          </p:cNvPicPr>
          <p:nvPr/>
        </p:nvPicPr>
        <p:blipFill>
          <a:blip r:embed="rId4"/>
          <a:srcRect/>
          <a:stretch>
            <a:fillRect/>
          </a:stretch>
        </p:blipFill>
        <p:spPr bwMode="auto">
          <a:xfrm>
            <a:off x="8072438" y="4994488"/>
            <a:ext cx="877887" cy="449262"/>
          </a:xfrm>
          <a:prstGeom prst="rect">
            <a:avLst/>
          </a:prstGeom>
          <a:noFill/>
          <a:ln w="9525">
            <a:noFill/>
            <a:miter lim="800000"/>
            <a:headEnd/>
            <a:tailEnd/>
          </a:ln>
        </p:spPr>
      </p:pic>
      <p:sp>
        <p:nvSpPr>
          <p:cNvPr id="43" name="Flowchart: Connector 63"/>
          <p:cNvSpPr/>
          <p:nvPr/>
        </p:nvSpPr>
        <p:spPr bwMode="auto">
          <a:xfrm>
            <a:off x="8072438" y="3907375"/>
            <a:ext cx="250825" cy="249238"/>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4</a:t>
            </a:r>
          </a:p>
        </p:txBody>
      </p:sp>
      <p:sp>
        <p:nvSpPr>
          <p:cNvPr id="44" name="43 Rectángulo redondeado"/>
          <p:cNvSpPr/>
          <p:nvPr/>
        </p:nvSpPr>
        <p:spPr>
          <a:xfrm>
            <a:off x="4572000" y="4086963"/>
            <a:ext cx="1609725" cy="1370012"/>
          </a:xfrm>
          <a:prstGeom prst="roundRect">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marL="92075" indent="-92075" algn="ctr">
              <a:lnSpc>
                <a:spcPct val="80000"/>
              </a:lnSpc>
              <a:spcBef>
                <a:spcPct val="50000"/>
              </a:spcBef>
              <a:tabLst>
                <a:tab pos="92075" algn="l"/>
              </a:tabLst>
              <a:defRPr/>
            </a:pPr>
            <a:r>
              <a:rPr lang="es-MX" sz="1200" b="1" dirty="0">
                <a:solidFill>
                  <a:prstClr val="black"/>
                </a:solidFill>
                <a:latin typeface="Arial Narrow" pitchFamily="34" charset="0"/>
                <a:cs typeface="Arial" pitchFamily="34" charset="0"/>
              </a:rPr>
              <a:t>El PAC </a:t>
            </a:r>
            <a:r>
              <a:rPr lang="es-MX" sz="1200" dirty="0">
                <a:solidFill>
                  <a:prstClr val="black"/>
                </a:solidFill>
                <a:latin typeface="Arial Narrow" pitchFamily="34" charset="0"/>
                <a:cs typeface="Arial" pitchFamily="34" charset="0"/>
              </a:rPr>
              <a:t>entrega al </a:t>
            </a:r>
          </a:p>
          <a:p>
            <a:pPr marL="92075" indent="-92075" algn="ctr">
              <a:lnSpc>
                <a:spcPct val="80000"/>
              </a:lnSpc>
              <a:spcBef>
                <a:spcPct val="50000"/>
              </a:spcBef>
              <a:tabLst>
                <a:tab pos="92075" algn="l"/>
              </a:tabLst>
              <a:defRPr/>
            </a:pPr>
            <a:r>
              <a:rPr lang="es-MX" sz="1200" b="1" dirty="0">
                <a:solidFill>
                  <a:prstClr val="black"/>
                </a:solidFill>
                <a:latin typeface="Arial Narrow" pitchFamily="34" charset="0"/>
                <a:cs typeface="Arial" pitchFamily="34" charset="0"/>
              </a:rPr>
              <a:t>contribuyente emisor</a:t>
            </a:r>
          </a:p>
          <a:p>
            <a:pPr marL="92075" indent="-92075" algn="ctr">
              <a:lnSpc>
                <a:spcPct val="80000"/>
              </a:lnSpc>
              <a:spcBef>
                <a:spcPct val="50000"/>
              </a:spcBef>
              <a:tabLst>
                <a:tab pos="92075" algn="l"/>
              </a:tabLst>
              <a:defRPr/>
            </a:pPr>
            <a:r>
              <a:rPr lang="es-MX" sz="1200" dirty="0">
                <a:solidFill>
                  <a:prstClr val="black"/>
                </a:solidFill>
                <a:latin typeface="Arial Narrow" pitchFamily="34" charset="0"/>
                <a:cs typeface="Arial" pitchFamily="34" charset="0"/>
              </a:rPr>
              <a:t> archivo </a:t>
            </a:r>
          </a:p>
          <a:p>
            <a:pPr marL="92075" indent="-92075" algn="ctr">
              <a:lnSpc>
                <a:spcPct val="80000"/>
              </a:lnSpc>
              <a:spcBef>
                <a:spcPct val="50000"/>
              </a:spcBef>
              <a:tabLst>
                <a:tab pos="92075" algn="l"/>
              </a:tabLst>
              <a:defRPr/>
            </a:pPr>
            <a:r>
              <a:rPr lang="es-MX" sz="1200" dirty="0">
                <a:solidFill>
                  <a:prstClr val="black"/>
                </a:solidFill>
                <a:latin typeface="Arial Narrow" pitchFamily="34" charset="0"/>
                <a:cs typeface="Arial" pitchFamily="34" charset="0"/>
              </a:rPr>
              <a:t>con extensión </a:t>
            </a:r>
            <a:r>
              <a:rPr lang="es-MX" sz="1200" b="1" dirty="0">
                <a:solidFill>
                  <a:prstClr val="black"/>
                </a:solidFill>
                <a:latin typeface="Arial Narrow" pitchFamily="34" charset="0"/>
                <a:cs typeface="Arial" pitchFamily="34" charset="0"/>
              </a:rPr>
              <a:t>XML</a:t>
            </a:r>
          </a:p>
          <a:p>
            <a:pPr algn="ctr">
              <a:defRPr/>
            </a:pPr>
            <a:endParaRPr lang="es-MX" sz="1200" b="1" dirty="0">
              <a:latin typeface="Arial Narrow" pitchFamily="34" charset="0"/>
              <a:cs typeface="Arial" charset="0"/>
            </a:endParaRPr>
          </a:p>
        </p:txBody>
      </p:sp>
      <p:sp>
        <p:nvSpPr>
          <p:cNvPr id="45" name="Flowchart: Connector 63"/>
          <p:cNvSpPr/>
          <p:nvPr/>
        </p:nvSpPr>
        <p:spPr bwMode="auto">
          <a:xfrm>
            <a:off x="5214938" y="3835938"/>
            <a:ext cx="250825" cy="249237"/>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5</a:t>
            </a:r>
          </a:p>
        </p:txBody>
      </p:sp>
      <p:sp>
        <p:nvSpPr>
          <p:cNvPr id="46" name="45 Rectángulo redondeado"/>
          <p:cNvSpPr/>
          <p:nvPr/>
        </p:nvSpPr>
        <p:spPr>
          <a:xfrm>
            <a:off x="1812133" y="4086963"/>
            <a:ext cx="1654968" cy="1370012"/>
          </a:xfrm>
          <a:prstGeom prst="roundRect">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lgn="ctr" fontAlgn="auto">
              <a:lnSpc>
                <a:spcPct val="80000"/>
              </a:lnSpc>
              <a:spcBef>
                <a:spcPct val="50000"/>
              </a:spcBef>
              <a:spcAft>
                <a:spcPts val="0"/>
              </a:spcAft>
              <a:defRPr/>
            </a:pPr>
            <a:r>
              <a:rPr lang="es-MX" sz="1200" kern="0" dirty="0">
                <a:solidFill>
                  <a:prstClr val="black"/>
                </a:solidFill>
                <a:latin typeface="Arial Narrow" pitchFamily="34" charset="0"/>
                <a:cs typeface="Arial" pitchFamily="34" charset="0"/>
              </a:rPr>
              <a:t>El </a:t>
            </a:r>
            <a:r>
              <a:rPr lang="es-MX" sz="1200" b="1" kern="0" dirty="0">
                <a:solidFill>
                  <a:prstClr val="black"/>
                </a:solidFill>
                <a:latin typeface="Arial Narrow" pitchFamily="34" charset="0"/>
                <a:cs typeface="Arial" pitchFamily="34" charset="0"/>
              </a:rPr>
              <a:t>contribuyente emisor </a:t>
            </a:r>
          </a:p>
          <a:p>
            <a:pPr algn="ctr" fontAlgn="auto">
              <a:lnSpc>
                <a:spcPct val="80000"/>
              </a:lnSpc>
              <a:spcBef>
                <a:spcPct val="50000"/>
              </a:spcBef>
              <a:spcAft>
                <a:spcPts val="0"/>
              </a:spcAft>
              <a:defRPr/>
            </a:pPr>
            <a:r>
              <a:rPr lang="es-MX" sz="1200" kern="0" dirty="0">
                <a:solidFill>
                  <a:prstClr val="black"/>
                </a:solidFill>
                <a:latin typeface="Arial Narrow" pitchFamily="34" charset="0"/>
                <a:cs typeface="Arial" pitchFamily="34" charset="0"/>
              </a:rPr>
              <a:t>verifica  autenticidad</a:t>
            </a:r>
          </a:p>
          <a:p>
            <a:pPr algn="ctr" fontAlgn="auto">
              <a:lnSpc>
                <a:spcPct val="80000"/>
              </a:lnSpc>
              <a:spcBef>
                <a:spcPct val="50000"/>
              </a:spcBef>
              <a:spcAft>
                <a:spcPts val="0"/>
              </a:spcAft>
              <a:defRPr/>
            </a:pPr>
            <a:r>
              <a:rPr lang="es-MX" sz="1200" kern="0" dirty="0">
                <a:solidFill>
                  <a:prstClr val="black"/>
                </a:solidFill>
                <a:latin typeface="Arial Narrow" pitchFamily="34" charset="0"/>
                <a:cs typeface="Arial" pitchFamily="34" charset="0"/>
              </a:rPr>
              <a:t> en el</a:t>
            </a:r>
            <a:r>
              <a:rPr lang="es-MX" sz="1200" b="1" kern="0" dirty="0">
                <a:solidFill>
                  <a:prstClr val="black"/>
                </a:solidFill>
                <a:latin typeface="Arial Narrow" pitchFamily="34" charset="0"/>
                <a:cs typeface="Arial" pitchFamily="34" charset="0"/>
              </a:rPr>
              <a:t> Portal del SAT</a:t>
            </a:r>
          </a:p>
          <a:p>
            <a:pPr algn="ctr">
              <a:defRPr/>
            </a:pPr>
            <a:endParaRPr lang="es-MX" sz="1200" b="1" dirty="0">
              <a:latin typeface="Arial Narrow" pitchFamily="34" charset="0"/>
              <a:cs typeface="Arial" charset="0"/>
            </a:endParaRPr>
          </a:p>
        </p:txBody>
      </p:sp>
      <p:sp>
        <p:nvSpPr>
          <p:cNvPr id="47" name="46 Flecha abajo"/>
          <p:cNvSpPr/>
          <p:nvPr/>
        </p:nvSpPr>
        <p:spPr bwMode="auto">
          <a:xfrm rot="16200000" flipH="1" flipV="1">
            <a:off x="3667126" y="4300612"/>
            <a:ext cx="571500" cy="90487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600" dirty="0">
              <a:latin typeface="Arial Narrow" pitchFamily="34" charset="0"/>
              <a:cs typeface="Arial" charset="0"/>
            </a:endParaRPr>
          </a:p>
        </p:txBody>
      </p:sp>
      <p:sp>
        <p:nvSpPr>
          <p:cNvPr id="48" name="47 Llamada de flecha izquierda y derecha"/>
          <p:cNvSpPr/>
          <p:nvPr/>
        </p:nvSpPr>
        <p:spPr>
          <a:xfrm rot="10800000">
            <a:off x="6314043" y="2450242"/>
            <a:ext cx="1292932" cy="788437"/>
          </a:xfrm>
          <a:prstGeom prst="leftRightArrowCallout">
            <a:avLst/>
          </a:prstGeom>
          <a:blipFill>
            <a:blip r:embed="rId5" cstate="print"/>
            <a:stretch>
              <a:fillRect/>
            </a:stretch>
          </a:blipFill>
          <a:ln w="19050">
            <a:solidFill>
              <a:schemeClr val="tx1"/>
            </a:solidFill>
          </a:ln>
          <a:effectLst>
            <a:glow rad="635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latin typeface="Arial Narrow" pitchFamily="34" charset="0"/>
            </a:endParaRPr>
          </a:p>
        </p:txBody>
      </p:sp>
      <p:sp>
        <p:nvSpPr>
          <p:cNvPr id="49" name="48 Rectángulo"/>
          <p:cNvSpPr/>
          <p:nvPr/>
        </p:nvSpPr>
        <p:spPr>
          <a:xfrm>
            <a:off x="5218140" y="2521681"/>
            <a:ext cx="1027663" cy="716999"/>
          </a:xfrm>
          <a:prstGeom prst="rect">
            <a:avLst/>
          </a:prstGeom>
          <a:solidFill>
            <a:schemeClr val="tx1"/>
          </a:solidFill>
          <a:ln>
            <a:solidFill>
              <a:schemeClr val="accent1">
                <a:lumMod val="40000"/>
                <a:lumOff val="60000"/>
              </a:schemeClr>
            </a:solidFill>
          </a:ln>
          <a:effectLst>
            <a:glow rad="635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050" b="1" dirty="0">
                <a:solidFill>
                  <a:schemeClr val="bg1"/>
                </a:solidFill>
                <a:latin typeface="Arial Narrow" pitchFamily="34" charset="0"/>
              </a:rPr>
              <a:t>Certificación en línea</a:t>
            </a:r>
          </a:p>
        </p:txBody>
      </p:sp>
      <p:sp>
        <p:nvSpPr>
          <p:cNvPr id="50" name="49 Rectángulo"/>
          <p:cNvSpPr/>
          <p:nvPr/>
        </p:nvSpPr>
        <p:spPr>
          <a:xfrm>
            <a:off x="7668829" y="2561852"/>
            <a:ext cx="859792" cy="569343"/>
          </a:xfrm>
          <a:prstGeom prst="rect">
            <a:avLst/>
          </a:prstGeom>
          <a:solidFill>
            <a:schemeClr val="tx1"/>
          </a:solidFill>
          <a:ln>
            <a:solidFill>
              <a:schemeClr val="accent1">
                <a:lumMod val="40000"/>
                <a:lumOff val="60000"/>
              </a:schemeClr>
            </a:solidFill>
          </a:ln>
          <a:effectLst>
            <a:glow rad="635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100" b="1" dirty="0">
                <a:solidFill>
                  <a:schemeClr val="bg1"/>
                </a:solidFill>
                <a:latin typeface="Arial Narrow" pitchFamily="34" charset="0"/>
              </a:rPr>
              <a:t>Envío al SAT en línea</a:t>
            </a:r>
            <a:endParaRPr lang="es-MX" sz="1100" dirty="0">
              <a:solidFill>
                <a:schemeClr val="bg1"/>
              </a:solidFill>
              <a:latin typeface="Arial Narrow" pitchFamily="34" charset="0"/>
            </a:endParaRPr>
          </a:p>
        </p:txBody>
      </p:sp>
      <p:sp>
        <p:nvSpPr>
          <p:cNvPr id="52" name="Flowchart: Connector 63"/>
          <p:cNvSpPr/>
          <p:nvPr/>
        </p:nvSpPr>
        <p:spPr bwMode="auto">
          <a:xfrm>
            <a:off x="2571750" y="3835938"/>
            <a:ext cx="250825" cy="250825"/>
          </a:xfrm>
          <a:prstGeom prst="flowChartConnector">
            <a:avLst/>
          </a:prstGeom>
          <a:solidFill>
            <a:schemeClr val="accent1">
              <a:lumMod val="50000"/>
            </a:schemeClr>
          </a:solidFill>
          <a:ln w="28575"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fontAlgn="auto">
              <a:spcBef>
                <a:spcPct val="20000"/>
              </a:spcBef>
              <a:spcAft>
                <a:spcPts val="0"/>
              </a:spcAft>
              <a:tabLst>
                <a:tab pos="536575" algn="l"/>
              </a:tabLst>
              <a:defRPr/>
            </a:pPr>
            <a:r>
              <a:rPr lang="es-MX" sz="1600" b="1" kern="0" dirty="0">
                <a:solidFill>
                  <a:schemeClr val="bg1"/>
                </a:solidFill>
                <a:latin typeface="Arial Narrow" pitchFamily="34" charset="0"/>
                <a:cs typeface="Arial" charset="0"/>
              </a:rPr>
              <a:t>6</a:t>
            </a:r>
          </a:p>
        </p:txBody>
      </p:sp>
      <p:sp>
        <p:nvSpPr>
          <p:cNvPr id="53" name="52 Flecha curvada hacia la derecha"/>
          <p:cNvSpPr/>
          <p:nvPr/>
        </p:nvSpPr>
        <p:spPr bwMode="auto">
          <a:xfrm rot="13329745" flipH="1">
            <a:off x="1303338" y="908050"/>
            <a:ext cx="500062" cy="1143000"/>
          </a:xfrm>
          <a:prstGeom prst="curvedRightArrow">
            <a:avLst>
              <a:gd name="adj1" fmla="val 25000"/>
              <a:gd name="adj2" fmla="val 78672"/>
              <a:gd name="adj3" fmla="val 2500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lgn="ctr" defTabSz="914400">
              <a:defRPr/>
            </a:pPr>
            <a:endParaRPr lang="es-MX" sz="1600" dirty="0">
              <a:latin typeface="Arial Narrow" pitchFamily="34" charset="0"/>
              <a:cs typeface="Arial" charset="0"/>
            </a:endParaRPr>
          </a:p>
        </p:txBody>
      </p:sp>
      <p:sp>
        <p:nvSpPr>
          <p:cNvPr id="54" name="53 Flecha abajo"/>
          <p:cNvSpPr/>
          <p:nvPr/>
        </p:nvSpPr>
        <p:spPr bwMode="auto">
          <a:xfrm rot="10800000" flipH="1" flipV="1">
            <a:off x="7894838" y="2967113"/>
            <a:ext cx="571500" cy="915987"/>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600" dirty="0">
              <a:latin typeface="Arial Narrow" pitchFamily="34" charset="0"/>
              <a:cs typeface="Arial" charset="0"/>
            </a:endParaRPr>
          </a:p>
        </p:txBody>
      </p:sp>
      <p:sp>
        <p:nvSpPr>
          <p:cNvPr id="55" name="54 Flecha abajo"/>
          <p:cNvSpPr/>
          <p:nvPr/>
        </p:nvSpPr>
        <p:spPr bwMode="auto">
          <a:xfrm rot="16200000" flipH="1" flipV="1">
            <a:off x="6453188" y="4300612"/>
            <a:ext cx="571500" cy="90487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600" dirty="0">
              <a:latin typeface="Arial Narrow" pitchFamily="34" charset="0"/>
              <a:cs typeface="Arial" charset="0"/>
            </a:endParaRPr>
          </a:p>
        </p:txBody>
      </p:sp>
      <p:pic>
        <p:nvPicPr>
          <p:cNvPr id="23587" name="Picture 2"/>
          <p:cNvPicPr>
            <a:picLocks noChangeAspect="1" noChangeArrowheads="1"/>
          </p:cNvPicPr>
          <p:nvPr/>
        </p:nvPicPr>
        <p:blipFill>
          <a:blip r:embed="rId6">
            <a:lum contrast="-10000"/>
          </a:blip>
          <a:srcRect l="3323" b="12363"/>
          <a:stretch>
            <a:fillRect/>
          </a:stretch>
        </p:blipFill>
        <p:spPr bwMode="auto">
          <a:xfrm>
            <a:off x="238125" y="1176338"/>
            <a:ext cx="1196975" cy="1093787"/>
          </a:xfrm>
          <a:prstGeom prst="rect">
            <a:avLst/>
          </a:prstGeom>
          <a:noFill/>
          <a:ln w="9525">
            <a:noFill/>
            <a:miter lim="800000"/>
            <a:headEnd/>
            <a:tailEnd/>
          </a:ln>
        </p:spPr>
      </p:pic>
      <p:sp>
        <p:nvSpPr>
          <p:cNvPr id="42" name="41 CuadroTexto"/>
          <p:cNvSpPr txBox="1"/>
          <p:nvPr/>
        </p:nvSpPr>
        <p:spPr>
          <a:xfrm>
            <a:off x="-53308" y="9236"/>
            <a:ext cx="4042696" cy="461665"/>
          </a:xfrm>
          <a:prstGeom prst="rect">
            <a:avLst/>
          </a:prstGeom>
          <a:noFill/>
        </p:spPr>
        <p:txBody>
          <a:bodyPr wrap="square" rtlCol="0">
            <a:spAutoFit/>
          </a:bodyPr>
          <a:lstStyle/>
          <a:p>
            <a:r>
              <a:rPr lang="es-MX" sz="2400" b="1" dirty="0" smtClean="0">
                <a:latin typeface="Constantia" pitchFamily="18" charset="0"/>
              </a:rPr>
              <a:t>Detalle Operativo</a:t>
            </a:r>
            <a:endParaRPr lang="es-MX" sz="2400" b="1" dirty="0">
              <a:latin typeface="Constantia" pitchFamily="18" charset="0"/>
            </a:endParaRPr>
          </a:p>
        </p:txBody>
      </p:sp>
      <p:sp>
        <p:nvSpPr>
          <p:cNvPr id="12289" name="Rectangle 1"/>
          <p:cNvSpPr>
            <a:spLocks noChangeArrowheads="1"/>
          </p:cNvSpPr>
          <p:nvPr/>
        </p:nvSpPr>
        <p:spPr bwMode="auto">
          <a:xfrm>
            <a:off x="-34726" y="5594360"/>
            <a:ext cx="91787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1200" b="1" i="0" u="none" strike="noStrike" cap="none" normalizeH="0" baseline="0" dirty="0" smtClean="0">
                <a:ln>
                  <a:noFill/>
                </a:ln>
                <a:solidFill>
                  <a:srgbClr val="FF0000"/>
                </a:solidFill>
                <a:effectLst/>
                <a:latin typeface="Constantia" pitchFamily="18" charset="0"/>
                <a:ea typeface="Times New Roman" pitchFamily="18" charset="0"/>
                <a:cs typeface="Arial" pitchFamily="34" charset="0"/>
              </a:rPr>
              <a:t>Articulo 29, Fracc. V. </a:t>
            </a:r>
            <a:r>
              <a:rPr kumimoji="0" lang="es-ES" sz="1200"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Entregar o enviar a sus clientes el comprobante fiscal digital a más tardar dentro de los tres días siguientes a aquél en que se realice la operación y, en su caso, proporcionarles una representación impresa del comprobante fiscal digital cuando les sea solicitado.</a:t>
            </a:r>
            <a:endParaRPr kumimoji="0" lang="es-ES" sz="2800" b="0" i="0" u="none" strike="noStrike" cap="none" normalizeH="0" baseline="0" dirty="0" smtClean="0">
              <a:ln>
                <a:noFill/>
              </a:ln>
              <a:solidFill>
                <a:schemeClr val="tx1"/>
              </a:solidFill>
              <a:effectLst/>
              <a:latin typeface="Constantia" pitchFamily="18" charset="0"/>
              <a:cs typeface="Arial" pitchFamily="34" charset="0"/>
            </a:endParaRPr>
          </a:p>
        </p:txBody>
      </p:sp>
      <p:pic>
        <p:nvPicPr>
          <p:cNvPr id="33" name="Picture 2"/>
          <p:cNvPicPr>
            <a:picLocks noChangeAspect="1" noChangeArrowheads="1"/>
          </p:cNvPicPr>
          <p:nvPr/>
        </p:nvPicPr>
        <p:blipFill>
          <a:blip r:embed="rId7"/>
          <a:srcRect/>
          <a:stretch>
            <a:fillRect/>
          </a:stretch>
        </p:blipFill>
        <p:spPr bwMode="auto">
          <a:xfrm>
            <a:off x="0" y="365662"/>
            <a:ext cx="5915025" cy="171450"/>
          </a:xfrm>
          <a:prstGeom prst="rect">
            <a:avLst/>
          </a:prstGeom>
          <a:noFill/>
          <a:ln w="9525">
            <a:noFill/>
            <a:miter lim="800000"/>
            <a:headEnd/>
            <a:tailEnd/>
          </a:ln>
        </p:spPr>
      </p:pic>
      <p:sp>
        <p:nvSpPr>
          <p:cNvPr id="56" name="55 CuadroTexto"/>
          <p:cNvSpPr txBox="1"/>
          <p:nvPr/>
        </p:nvSpPr>
        <p:spPr>
          <a:xfrm>
            <a:off x="4076479" y="1417081"/>
            <a:ext cx="991041" cy="369332"/>
          </a:xfrm>
          <a:prstGeom prst="rect">
            <a:avLst/>
          </a:prstGeom>
          <a:noFill/>
        </p:spPr>
        <p:txBody>
          <a:bodyPr wrap="none" rtlCol="0">
            <a:spAutoFit/>
          </a:bodyPr>
          <a:lstStyle/>
          <a:p>
            <a:r>
              <a:rPr lang="es-MX" dirty="0" smtClean="0"/>
              <a:t>72 horas</a:t>
            </a:r>
            <a:endParaRPr lang="es-MX" dirty="0"/>
          </a:p>
        </p:txBody>
      </p:sp>
      <p:pic>
        <p:nvPicPr>
          <p:cNvPr id="1026" name="Picture 2"/>
          <p:cNvPicPr>
            <a:picLocks noChangeAspect="1" noChangeArrowheads="1"/>
          </p:cNvPicPr>
          <p:nvPr/>
        </p:nvPicPr>
        <p:blipFill>
          <a:blip r:embed="rId8"/>
          <a:srcRect l="13188"/>
          <a:stretch>
            <a:fillRect/>
          </a:stretch>
        </p:blipFill>
        <p:spPr bwMode="auto">
          <a:xfrm>
            <a:off x="18200" y="2886088"/>
            <a:ext cx="2084352" cy="118950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73126"/>
            <a:ext cx="9144000" cy="185403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lIns="72000" tIns="36000" rIns="72000" bIns="36000"/>
          <a:lstStyle/>
          <a:p>
            <a:pPr marL="177800" indent="-177800">
              <a:defRPr/>
            </a:pPr>
            <a:endParaRPr lang="es-MX" sz="1200" dirty="0">
              <a:solidFill>
                <a:schemeClr val="tx2">
                  <a:lumMod val="50000"/>
                </a:schemeClr>
              </a:solidFill>
              <a:latin typeface="Constantia" pitchFamily="18" charset="0"/>
              <a:ea typeface="ＭＳ Ｐゴシック" charset="-128"/>
            </a:endParaRPr>
          </a:p>
        </p:txBody>
      </p:sp>
      <p:sp>
        <p:nvSpPr>
          <p:cNvPr id="3" name="2 Rectángulo"/>
          <p:cNvSpPr/>
          <p:nvPr/>
        </p:nvSpPr>
        <p:spPr>
          <a:xfrm>
            <a:off x="0" y="2773126"/>
            <a:ext cx="3240088" cy="194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2000" tIns="36000" rIns="72000" bIns="36000"/>
          <a:lstStyle/>
          <a:p>
            <a:pPr marL="177800" indent="-177800">
              <a:defRPr/>
            </a:pPr>
            <a:r>
              <a:rPr lang="es-MX" sz="1400" b="1" dirty="0">
                <a:solidFill>
                  <a:schemeClr val="tx2">
                    <a:lumMod val="50000"/>
                  </a:schemeClr>
                </a:solidFill>
                <a:latin typeface="Constantia" pitchFamily="18" charset="0"/>
                <a:ea typeface="ＭＳ Ｐゴシック" charset="-128"/>
              </a:rPr>
              <a:t>Archivo </a:t>
            </a:r>
            <a:r>
              <a:rPr lang="es-MX" sz="1400" b="1" dirty="0" smtClean="0">
                <a:solidFill>
                  <a:schemeClr val="tx2">
                    <a:lumMod val="50000"/>
                  </a:schemeClr>
                </a:solidFill>
                <a:latin typeface="Constantia" pitchFamily="18" charset="0"/>
                <a:ea typeface="ＭＳ Ｐゴシック" charset="-128"/>
              </a:rPr>
              <a:t>electrónico (formato XML)</a:t>
            </a:r>
            <a:endParaRPr lang="es-MX" sz="1400" b="1" dirty="0">
              <a:solidFill>
                <a:schemeClr val="tx2">
                  <a:lumMod val="50000"/>
                </a:schemeClr>
              </a:solidFill>
              <a:latin typeface="Constantia" pitchFamily="18" charset="0"/>
              <a:ea typeface="ＭＳ Ｐゴシック" charset="-128"/>
            </a:endParaRP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Generación del Comprobante </a:t>
            </a:r>
            <a:r>
              <a:rPr lang="es-MX" sz="1400" b="1" dirty="0" smtClean="0">
                <a:solidFill>
                  <a:schemeClr val="tx2">
                    <a:lumMod val="50000"/>
                  </a:schemeClr>
                </a:solidFill>
                <a:latin typeface="Constantia" pitchFamily="18" charset="0"/>
                <a:ea typeface="ＭＳ Ｐゴシック" charset="-128"/>
              </a:rPr>
              <a:t>fiscal.</a:t>
            </a:r>
            <a:endParaRPr lang="es-MX" sz="1400" b="1" dirty="0">
              <a:solidFill>
                <a:schemeClr val="tx2">
                  <a:lumMod val="50000"/>
                </a:schemeClr>
              </a:solidFill>
              <a:latin typeface="Constantia" pitchFamily="18" charset="0"/>
              <a:ea typeface="ＭＳ Ｐゴシック" charset="-128"/>
            </a:endParaRP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Cumple con estructura y sintaxis conforme a estándar tecnológico (Anexo 20).</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Sellado por un </a:t>
            </a:r>
            <a:r>
              <a:rPr lang="es-MX" sz="1400" b="1" dirty="0" smtClean="0">
                <a:solidFill>
                  <a:schemeClr val="tx2">
                    <a:lumMod val="50000"/>
                  </a:schemeClr>
                </a:solidFill>
                <a:latin typeface="Constantia" pitchFamily="18" charset="0"/>
                <a:ea typeface="ＭＳ Ｐゴシック" charset="-128"/>
              </a:rPr>
              <a:t>Proveedor de Factura electrónica.</a:t>
            </a:r>
            <a:endParaRPr lang="es-MX" sz="1400" b="1" dirty="0">
              <a:solidFill>
                <a:schemeClr val="tx2">
                  <a:lumMod val="50000"/>
                </a:schemeClr>
              </a:solidFill>
              <a:latin typeface="Constantia" pitchFamily="18" charset="0"/>
              <a:ea typeface="ＭＳ Ｐゴシック" charset="-128"/>
            </a:endParaRPr>
          </a:p>
        </p:txBody>
      </p:sp>
      <p:sp>
        <p:nvSpPr>
          <p:cNvPr id="4" name="3 Flecha abajo"/>
          <p:cNvSpPr/>
          <p:nvPr/>
        </p:nvSpPr>
        <p:spPr bwMode="auto">
          <a:xfrm rot="5400000" flipV="1">
            <a:off x="3654426" y="3619926"/>
            <a:ext cx="1727200" cy="296227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200" dirty="0">
              <a:solidFill>
                <a:schemeClr val="tx2"/>
              </a:solidFill>
              <a:latin typeface="Constantia" pitchFamily="18" charset="0"/>
              <a:cs typeface="Arial" charset="0"/>
            </a:endParaRPr>
          </a:p>
        </p:txBody>
      </p:sp>
      <p:sp>
        <p:nvSpPr>
          <p:cNvPr id="5" name="4 Rectángulo"/>
          <p:cNvSpPr/>
          <p:nvPr/>
        </p:nvSpPr>
        <p:spPr>
          <a:xfrm>
            <a:off x="5999164" y="2773126"/>
            <a:ext cx="2987675" cy="1854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2000" tIns="36000" rIns="72000" bIns="36000"/>
          <a:lstStyle/>
          <a:p>
            <a:pPr marL="177800" indent="-177800">
              <a:defRPr/>
            </a:pPr>
            <a:r>
              <a:rPr lang="es-MX" sz="1400" b="1" dirty="0" smtClean="0">
                <a:solidFill>
                  <a:schemeClr val="tx2">
                    <a:lumMod val="50000"/>
                  </a:schemeClr>
                </a:solidFill>
                <a:latin typeface="Constantia" pitchFamily="18" charset="0"/>
                <a:ea typeface="ＭＳ Ｐゴシック" charset="-128"/>
              </a:rPr>
              <a:t>Representación impresa</a:t>
            </a:r>
          </a:p>
          <a:p>
            <a:pPr marL="177800" indent="-177800">
              <a:buFont typeface="Arial" pitchFamily="34" charset="0"/>
              <a:buChar char="•"/>
              <a:defRPr/>
            </a:pPr>
            <a:r>
              <a:rPr lang="es-MX" sz="1400" b="1" dirty="0" smtClean="0">
                <a:solidFill>
                  <a:schemeClr val="tx2">
                    <a:lumMod val="50000"/>
                  </a:schemeClr>
                </a:solidFill>
                <a:latin typeface="Constantia" pitchFamily="18" charset="0"/>
                <a:ea typeface="ＭＳ Ｐゴシック" charset="-128"/>
              </a:rPr>
              <a:t>Sello </a:t>
            </a:r>
            <a:r>
              <a:rPr lang="es-MX" sz="1400" b="1" dirty="0">
                <a:solidFill>
                  <a:schemeClr val="tx2">
                    <a:lumMod val="50000"/>
                  </a:schemeClr>
                </a:solidFill>
                <a:latin typeface="Constantia" pitchFamily="18" charset="0"/>
                <a:ea typeface="ＭＳ Ｐゴシック" charset="-128"/>
              </a:rPr>
              <a:t>digital (del emisor).</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Sello digital (del SAT)</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Folio fiscal (UUID)</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Cadena original</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Código de Barras Bidimensional</a:t>
            </a:r>
          </a:p>
          <a:p>
            <a:pPr marL="177800" indent="-177800">
              <a:buFont typeface="Arial" pitchFamily="34" charset="0"/>
              <a:buChar char="•"/>
              <a:defRPr/>
            </a:pPr>
            <a:r>
              <a:rPr lang="es-MX" sz="1400" b="1" dirty="0">
                <a:solidFill>
                  <a:schemeClr val="tx2">
                    <a:lumMod val="50000"/>
                  </a:schemeClr>
                </a:solidFill>
                <a:latin typeface="Constantia" pitchFamily="18" charset="0"/>
                <a:ea typeface="ＭＳ Ｐゴシック" charset="-128"/>
              </a:rPr>
              <a:t>Leyenda</a:t>
            </a:r>
          </a:p>
        </p:txBody>
      </p:sp>
      <p:pic>
        <p:nvPicPr>
          <p:cNvPr id="6" name="5 Imagen" descr="Sin título.png"/>
          <p:cNvPicPr>
            <a:picLocks noChangeAspect="1"/>
          </p:cNvPicPr>
          <p:nvPr/>
        </p:nvPicPr>
        <p:blipFill>
          <a:blip r:embed="rId2" cstate="print"/>
          <a:stretch>
            <a:fillRect/>
          </a:stretch>
        </p:blipFill>
        <p:spPr>
          <a:xfrm>
            <a:off x="655094" y="706676"/>
            <a:ext cx="1886226" cy="1939125"/>
          </a:xfrm>
          <a:prstGeom prst="rect">
            <a:avLst/>
          </a:prstGeom>
          <a:effectLst>
            <a:outerShdw blurRad="63500" sx="102000" sy="102000" algn="ctr" rotWithShape="0">
              <a:prstClr val="black">
                <a:alpha val="40000"/>
              </a:prstClr>
            </a:outerShdw>
          </a:effectLst>
          <a:scene3d>
            <a:camera prst="perspectiveContrastingLeftFacing"/>
            <a:lightRig rig="threePt" dir="t"/>
          </a:scene3d>
        </p:spPr>
      </p:pic>
      <p:sp>
        <p:nvSpPr>
          <p:cNvPr id="7" name="6 Flecha abajo"/>
          <p:cNvSpPr/>
          <p:nvPr/>
        </p:nvSpPr>
        <p:spPr bwMode="auto">
          <a:xfrm rot="16200000" flipV="1">
            <a:off x="3591719" y="651669"/>
            <a:ext cx="1757363" cy="286702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sz="1400" dirty="0">
              <a:solidFill>
                <a:schemeClr val="tx2"/>
              </a:solidFill>
              <a:cs typeface="Arial" charset="0"/>
            </a:endParaRPr>
          </a:p>
        </p:txBody>
      </p:sp>
      <p:sp>
        <p:nvSpPr>
          <p:cNvPr id="24584" name="9 CuadroTexto"/>
          <p:cNvSpPr txBox="1">
            <a:spLocks noChangeArrowheads="1"/>
          </p:cNvSpPr>
          <p:nvPr/>
        </p:nvSpPr>
        <p:spPr bwMode="auto">
          <a:xfrm>
            <a:off x="3240088" y="3078163"/>
            <a:ext cx="2663825" cy="646331"/>
          </a:xfrm>
          <a:prstGeom prst="rect">
            <a:avLst/>
          </a:prstGeom>
          <a:noFill/>
          <a:ln w="9525">
            <a:noFill/>
            <a:miter lim="800000"/>
            <a:headEnd/>
            <a:tailEnd/>
          </a:ln>
        </p:spPr>
        <p:txBody>
          <a:bodyPr>
            <a:spAutoFit/>
          </a:bodyPr>
          <a:lstStyle/>
          <a:p>
            <a:pPr algn="ctr"/>
            <a:r>
              <a:rPr lang="es-MX" b="1" dirty="0">
                <a:solidFill>
                  <a:srgbClr val="FF0000"/>
                </a:solidFill>
                <a:latin typeface="Constantia" pitchFamily="18" charset="0"/>
              </a:rPr>
              <a:t>Y en su caso proporcionar </a:t>
            </a:r>
          </a:p>
        </p:txBody>
      </p:sp>
      <p:pic>
        <p:nvPicPr>
          <p:cNvPr id="9" name="Picture 2"/>
          <p:cNvPicPr>
            <a:picLocks noChangeAspect="1" noChangeArrowheads="1"/>
          </p:cNvPicPr>
          <p:nvPr/>
        </p:nvPicPr>
        <p:blipFill>
          <a:blip r:embed="rId3" cstate="print"/>
          <a:srcRect/>
          <a:stretch>
            <a:fillRect/>
          </a:stretch>
        </p:blipFill>
        <p:spPr bwMode="auto">
          <a:xfrm>
            <a:off x="6668285" y="540327"/>
            <a:ext cx="2116900" cy="2232799"/>
          </a:xfrm>
          <a:prstGeom prst="rect">
            <a:avLst/>
          </a:prstGeom>
          <a:noFill/>
          <a:ln w="9525">
            <a:noFill/>
            <a:miter lim="800000"/>
            <a:headEnd/>
            <a:tailEnd/>
          </a:ln>
          <a:effectLst>
            <a:outerShdw blurRad="63500" sx="102000" sy="102000" algn="ctr" rotWithShape="0">
              <a:prstClr val="black">
                <a:alpha val="40000"/>
              </a:prstClr>
            </a:outerShdw>
          </a:effectLst>
          <a:scene3d>
            <a:camera prst="perspectiveContrastingLeftFacing"/>
            <a:lightRig rig="threePt" dir="t"/>
          </a:scene3d>
        </p:spPr>
      </p:pic>
      <p:sp>
        <p:nvSpPr>
          <p:cNvPr id="11" name="10 CuadroTexto"/>
          <p:cNvSpPr txBox="1"/>
          <p:nvPr/>
        </p:nvSpPr>
        <p:spPr>
          <a:xfrm>
            <a:off x="0" y="78662"/>
            <a:ext cx="4942390" cy="461665"/>
          </a:xfrm>
          <a:prstGeom prst="rect">
            <a:avLst/>
          </a:prstGeom>
          <a:noFill/>
        </p:spPr>
        <p:txBody>
          <a:bodyPr wrap="square" rtlCol="0">
            <a:spAutoFit/>
          </a:bodyPr>
          <a:lstStyle/>
          <a:p>
            <a:r>
              <a:rPr lang="es-MX" sz="2400" b="1" dirty="0" smtClean="0">
                <a:latin typeface="Constantia" pitchFamily="18" charset="0"/>
              </a:rPr>
              <a:t>Factura Electrónica Sellada </a:t>
            </a:r>
            <a:endParaRPr lang="es-MX" sz="2400" b="1" dirty="0">
              <a:latin typeface="Constantia" pitchFamily="18" charset="0"/>
            </a:endParaRPr>
          </a:p>
        </p:txBody>
      </p:sp>
      <p:cxnSp>
        <p:nvCxnSpPr>
          <p:cNvPr id="12" name="11 Conector recto"/>
          <p:cNvCxnSpPr/>
          <p:nvPr/>
        </p:nvCxnSpPr>
        <p:spPr>
          <a:xfrm>
            <a:off x="0" y="540327"/>
            <a:ext cx="3769943" cy="0"/>
          </a:xfrm>
          <a:prstGeom prst="line">
            <a:avLst/>
          </a:prstGeom>
          <a:ln>
            <a:solidFill>
              <a:srgbClr val="0099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779175"/>
            <a:ext cx="9144000" cy="140017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1">
            <a:schemeClr val="accent3"/>
          </a:lnRef>
          <a:fillRef idx="2">
            <a:schemeClr val="accent3"/>
          </a:fillRef>
          <a:effectRef idx="1">
            <a:schemeClr val="accent3"/>
          </a:effectRef>
          <a:fontRef idx="minor">
            <a:schemeClr val="dk1"/>
          </a:fontRef>
        </p:style>
        <p:txBody>
          <a:bodyPr lIns="72000" tIns="36000" rIns="72000" bIns="36000"/>
          <a:lstStyle/>
          <a:p>
            <a:pPr marL="177800" indent="-177800">
              <a:defRPr/>
            </a:pPr>
            <a:endParaRPr lang="es-MX" sz="1300" dirty="0">
              <a:solidFill>
                <a:schemeClr val="tx2">
                  <a:lumMod val="50000"/>
                </a:schemeClr>
              </a:solidFill>
              <a:latin typeface="Constantia" pitchFamily="18" charset="0"/>
              <a:ea typeface="ＭＳ Ｐゴシック" charset="-128"/>
            </a:endParaRPr>
          </a:p>
        </p:txBody>
      </p:sp>
      <p:sp>
        <p:nvSpPr>
          <p:cNvPr id="3" name="2 Rectángulo"/>
          <p:cNvSpPr/>
          <p:nvPr/>
        </p:nvSpPr>
        <p:spPr>
          <a:xfrm>
            <a:off x="166688" y="4779175"/>
            <a:ext cx="3089275" cy="1400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2000" tIns="36000" rIns="72000" bIns="36000"/>
          <a:lstStyle/>
          <a:p>
            <a:pPr marL="177800" indent="-177800">
              <a:defRPr/>
            </a:pPr>
            <a:r>
              <a:rPr lang="es-MX" sz="1300" b="1" dirty="0">
                <a:solidFill>
                  <a:srgbClr val="FF0000"/>
                </a:solidFill>
                <a:latin typeface="Constantia" pitchFamily="18" charset="0"/>
                <a:ea typeface="ＭＳ Ｐゴシック" charset="-128"/>
              </a:rPr>
              <a:t>Representación impresa </a:t>
            </a:r>
            <a:r>
              <a:rPr lang="es-MX" sz="1300" b="1" dirty="0" smtClean="0">
                <a:solidFill>
                  <a:srgbClr val="FF0000"/>
                </a:solidFill>
                <a:latin typeface="Constantia" pitchFamily="18" charset="0"/>
                <a:ea typeface="ＭＳ Ｐゴシック" charset="-128"/>
              </a:rPr>
              <a:t> de un CFD </a:t>
            </a:r>
            <a:endParaRPr lang="es-MX" sz="1300" b="1" dirty="0">
              <a:solidFill>
                <a:srgbClr val="FF0000"/>
              </a:solidFill>
              <a:latin typeface="Constantia" pitchFamily="18" charset="0"/>
              <a:ea typeface="ＭＳ Ｐゴシック" charset="-128"/>
            </a:endParaRPr>
          </a:p>
          <a:p>
            <a:pPr marL="177800" indent="-177800">
              <a:buFont typeface="Arial" pitchFamily="34" charset="0"/>
              <a:buChar char="•"/>
              <a:defRPr/>
            </a:pPr>
            <a:r>
              <a:rPr lang="es-MX" sz="1300" b="1" dirty="0">
                <a:solidFill>
                  <a:schemeClr val="tx2">
                    <a:lumMod val="50000"/>
                  </a:schemeClr>
                </a:solidFill>
                <a:latin typeface="Constantia" pitchFamily="18" charset="0"/>
                <a:ea typeface="ＭＳ Ｐゴシック" charset="-128"/>
              </a:rPr>
              <a:t>Sello digital (del emisor).</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Folio y serie</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Cadena original</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Leyenda</a:t>
            </a:r>
          </a:p>
        </p:txBody>
      </p:sp>
      <p:sp>
        <p:nvSpPr>
          <p:cNvPr id="4" name="3 Rectángulo"/>
          <p:cNvSpPr/>
          <p:nvPr/>
        </p:nvSpPr>
        <p:spPr>
          <a:xfrm>
            <a:off x="6278563" y="4779175"/>
            <a:ext cx="2865437" cy="1400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2000" tIns="36000" rIns="72000" bIns="36000"/>
          <a:lstStyle/>
          <a:p>
            <a:pPr marL="177800" indent="-177800">
              <a:defRPr/>
            </a:pPr>
            <a:r>
              <a:rPr lang="es-MX" sz="1300" b="1" dirty="0" smtClean="0">
                <a:solidFill>
                  <a:srgbClr val="FF0000"/>
                </a:solidFill>
                <a:latin typeface="Constantia" pitchFamily="18" charset="0"/>
                <a:ea typeface="ＭＳ Ｐゴシック" charset="-128"/>
              </a:rPr>
              <a:t>Formato electrónico CFD y CFDI.</a:t>
            </a:r>
            <a:endParaRPr lang="es-MX" sz="1300" b="1" dirty="0">
              <a:solidFill>
                <a:srgbClr val="FF0000"/>
              </a:solidFill>
              <a:latin typeface="Constantia" pitchFamily="18" charset="0"/>
              <a:ea typeface="ＭＳ Ｐゴシック" charset="-128"/>
            </a:endParaRP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Estructura y sintaxis conforme a estándar tecnológico (Anexo 20</a:t>
            </a:r>
            <a:r>
              <a:rPr lang="es-MX" sz="1300" dirty="0" smtClean="0">
                <a:solidFill>
                  <a:schemeClr val="tx2">
                    <a:lumMod val="50000"/>
                  </a:schemeClr>
                </a:solidFill>
                <a:latin typeface="Constantia" pitchFamily="18" charset="0"/>
                <a:ea typeface="ＭＳ Ｐゴシック" charset="-128"/>
              </a:rPr>
              <a:t>).</a:t>
            </a:r>
            <a:endParaRPr lang="es-MX" sz="1300" dirty="0">
              <a:solidFill>
                <a:schemeClr val="tx2">
                  <a:lumMod val="50000"/>
                </a:schemeClr>
              </a:solidFill>
              <a:latin typeface="Constantia" pitchFamily="18" charset="0"/>
              <a:ea typeface="ＭＳ Ｐゴシック" charset="-128"/>
            </a:endParaRP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Todos los elementos del comprobante fiscal.</a:t>
            </a:r>
          </a:p>
        </p:txBody>
      </p:sp>
      <p:sp>
        <p:nvSpPr>
          <p:cNvPr id="5" name="4 Flecha abajo"/>
          <p:cNvSpPr/>
          <p:nvPr/>
        </p:nvSpPr>
        <p:spPr bwMode="auto">
          <a:xfrm rot="5400000" flipV="1">
            <a:off x="2446338" y="5118900"/>
            <a:ext cx="571500" cy="71437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dirty="0">
              <a:solidFill>
                <a:schemeClr val="tx2"/>
              </a:solidFill>
              <a:latin typeface="Constantia" pitchFamily="18" charset="0"/>
              <a:ea typeface="ＭＳ Ｐゴシック" charset="-128"/>
            </a:endParaRPr>
          </a:p>
        </p:txBody>
      </p:sp>
      <p:sp>
        <p:nvSpPr>
          <p:cNvPr id="6" name="5 Flecha abajo"/>
          <p:cNvSpPr/>
          <p:nvPr/>
        </p:nvSpPr>
        <p:spPr bwMode="auto">
          <a:xfrm rot="5400000" flipV="1">
            <a:off x="5613401" y="5118900"/>
            <a:ext cx="571500" cy="714375"/>
          </a:xfrm>
          <a:prstGeom prst="downArrow">
            <a:avLst>
              <a:gd name="adj1" fmla="val 39961"/>
              <a:gd name="adj2" fmla="val 44980"/>
            </a:avLst>
          </a:prstGeom>
          <a:gradFill>
            <a:gsLst>
              <a:gs pos="0">
                <a:schemeClr val="accent5">
                  <a:lumMod val="25000"/>
                </a:schemeClr>
              </a:gs>
              <a:gs pos="55000">
                <a:schemeClr val="accent5">
                  <a:lumMod val="90000"/>
                  <a:alpha val="39000"/>
                </a:schemeClr>
              </a:gs>
              <a:gs pos="100000">
                <a:schemeClr val="bg1">
                  <a:alpha val="0"/>
                </a:schemeClr>
              </a:gs>
            </a:gsLst>
            <a:lin ang="16200000" scaled="0"/>
          </a:gradFill>
          <a:ln w="9525" cap="flat" cmpd="sng" algn="ctr">
            <a:noFill/>
            <a:prstDash val="solid"/>
            <a:round/>
            <a:headEnd type="none" w="med" len="med"/>
            <a:tailEnd type="none" w="med" len="med"/>
          </a:ln>
          <a:effectLst/>
        </p:spPr>
        <p:txBody>
          <a:bodyPr wrap="none" anchor="ctr"/>
          <a:lstStyle/>
          <a:p>
            <a:pPr>
              <a:defRPr/>
            </a:pPr>
            <a:endParaRPr lang="es-MX" dirty="0">
              <a:solidFill>
                <a:schemeClr val="tx2"/>
              </a:solidFill>
              <a:latin typeface="Constantia" pitchFamily="18" charset="0"/>
              <a:ea typeface="ＭＳ Ｐゴシック" charset="-128"/>
            </a:endParaRPr>
          </a:p>
        </p:txBody>
      </p:sp>
      <p:pic>
        <p:nvPicPr>
          <p:cNvPr id="7" name="Picture 6"/>
          <p:cNvPicPr>
            <a:picLocks noChangeAspect="1" noChangeArrowheads="1"/>
          </p:cNvPicPr>
          <p:nvPr/>
        </p:nvPicPr>
        <p:blipFill>
          <a:blip r:embed="rId2" cstate="print"/>
          <a:srcRect/>
          <a:stretch>
            <a:fillRect/>
          </a:stretch>
        </p:blipFill>
        <p:spPr bwMode="auto">
          <a:xfrm>
            <a:off x="7715" y="986278"/>
            <a:ext cx="3064897" cy="3559368"/>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a:scene3d>
            <a:camera prst="perspectiveContrastingLeftFacing"/>
            <a:lightRig rig="threePt" dir="t"/>
          </a:scene3d>
        </p:spPr>
      </p:pic>
      <p:pic>
        <p:nvPicPr>
          <p:cNvPr id="8" name="Picture 2"/>
          <p:cNvPicPr>
            <a:picLocks noChangeAspect="1" noChangeArrowheads="1"/>
          </p:cNvPicPr>
          <p:nvPr/>
        </p:nvPicPr>
        <p:blipFill>
          <a:blip r:embed="rId3"/>
          <a:srcRect/>
          <a:stretch>
            <a:fillRect/>
          </a:stretch>
        </p:blipFill>
        <p:spPr bwMode="auto">
          <a:xfrm>
            <a:off x="2798923" y="972270"/>
            <a:ext cx="3311952" cy="3422448"/>
          </a:xfrm>
          <a:prstGeom prst="rect">
            <a:avLst/>
          </a:prstGeom>
          <a:noFill/>
          <a:ln w="9525">
            <a:noFill/>
            <a:miter lim="800000"/>
            <a:headEnd/>
            <a:tailEnd/>
          </a:ln>
          <a:effectLst>
            <a:outerShdw blurRad="63500" sx="102000" sy="102000" algn="ctr" rotWithShape="0">
              <a:prstClr val="black">
                <a:alpha val="40000"/>
              </a:prstClr>
            </a:outerShdw>
          </a:effectLst>
          <a:scene3d>
            <a:camera prst="perspectiveContrastingLeftFacing"/>
            <a:lightRig rig="threePt" dir="t"/>
          </a:scene3d>
        </p:spPr>
      </p:pic>
      <p:pic>
        <p:nvPicPr>
          <p:cNvPr id="9" name="8 Imagen" descr="Sin título.png"/>
          <p:cNvPicPr>
            <a:picLocks noChangeAspect="1"/>
          </p:cNvPicPr>
          <p:nvPr/>
        </p:nvPicPr>
        <p:blipFill>
          <a:blip r:embed="rId4"/>
          <a:stretch>
            <a:fillRect/>
          </a:stretch>
        </p:blipFill>
        <p:spPr>
          <a:xfrm>
            <a:off x="5854389" y="1022688"/>
            <a:ext cx="3267310" cy="3522958"/>
          </a:xfrm>
          <a:prstGeom prst="rect">
            <a:avLst/>
          </a:prstGeom>
          <a:effectLst>
            <a:outerShdw blurRad="63500" sx="102000" sy="102000" algn="ctr" rotWithShape="0">
              <a:prstClr val="black">
                <a:alpha val="40000"/>
              </a:prstClr>
            </a:outerShdw>
          </a:effectLst>
          <a:scene3d>
            <a:camera prst="perspectiveContrastingLeftFacing"/>
            <a:lightRig rig="threePt" dir="t"/>
          </a:scene3d>
        </p:spPr>
      </p:pic>
      <p:sp>
        <p:nvSpPr>
          <p:cNvPr id="10" name="9 Rectángulo"/>
          <p:cNvSpPr/>
          <p:nvPr/>
        </p:nvSpPr>
        <p:spPr>
          <a:xfrm>
            <a:off x="3178175" y="4779175"/>
            <a:ext cx="3100388" cy="1400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2000" tIns="36000" rIns="72000" bIns="36000"/>
          <a:lstStyle/>
          <a:p>
            <a:pPr marL="177800" indent="-177800">
              <a:defRPr/>
            </a:pPr>
            <a:r>
              <a:rPr lang="es-MX" sz="1300" b="1" dirty="0">
                <a:solidFill>
                  <a:srgbClr val="FF0000"/>
                </a:solidFill>
                <a:latin typeface="Constantia" pitchFamily="18" charset="0"/>
                <a:ea typeface="ＭＳ Ｐゴシック" charset="-128"/>
              </a:rPr>
              <a:t>Representación impresa </a:t>
            </a:r>
            <a:r>
              <a:rPr lang="es-MX" sz="1300" b="1" dirty="0" smtClean="0">
                <a:solidFill>
                  <a:srgbClr val="FF0000"/>
                </a:solidFill>
                <a:latin typeface="Constantia" pitchFamily="18" charset="0"/>
                <a:ea typeface="ＭＳ Ｐゴシック" charset="-128"/>
              </a:rPr>
              <a:t> de un CFDI</a:t>
            </a:r>
            <a:endParaRPr lang="es-MX" sz="1300" b="1" dirty="0">
              <a:solidFill>
                <a:srgbClr val="FF0000"/>
              </a:solidFill>
              <a:latin typeface="Constantia" pitchFamily="18" charset="0"/>
              <a:ea typeface="ＭＳ Ｐゴシック" charset="-128"/>
            </a:endParaRPr>
          </a:p>
          <a:p>
            <a:pPr marL="177800" indent="-177800">
              <a:buFont typeface="Arial" pitchFamily="34" charset="0"/>
              <a:buChar char="•"/>
              <a:defRPr/>
            </a:pPr>
            <a:r>
              <a:rPr lang="es-MX" sz="1300" b="1" dirty="0">
                <a:solidFill>
                  <a:schemeClr val="tx2">
                    <a:lumMod val="50000"/>
                  </a:schemeClr>
                </a:solidFill>
                <a:latin typeface="Constantia" pitchFamily="18" charset="0"/>
                <a:ea typeface="ＭＳ Ｐゴシック" charset="-128"/>
              </a:rPr>
              <a:t>Sello digital (del emisor).</a:t>
            </a:r>
          </a:p>
          <a:p>
            <a:pPr marL="177800" indent="-177800">
              <a:buFont typeface="Arial" pitchFamily="34" charset="0"/>
              <a:buChar char="•"/>
              <a:defRPr/>
            </a:pPr>
            <a:r>
              <a:rPr lang="es-MX" sz="1300" b="1" dirty="0">
                <a:solidFill>
                  <a:schemeClr val="tx2">
                    <a:lumMod val="50000"/>
                  </a:schemeClr>
                </a:solidFill>
                <a:latin typeface="Constantia" pitchFamily="18" charset="0"/>
                <a:ea typeface="ＭＳ Ｐゴシック" charset="-128"/>
              </a:rPr>
              <a:t>Sello digital (del SAT)</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Folio fiscal (UUID)</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Cadena original</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Código de Barras Bidimensional</a:t>
            </a:r>
          </a:p>
          <a:p>
            <a:pPr marL="177800" indent="-177800">
              <a:buFont typeface="Arial" pitchFamily="34" charset="0"/>
              <a:buChar char="•"/>
              <a:defRPr/>
            </a:pPr>
            <a:r>
              <a:rPr lang="es-MX" sz="1300" dirty="0">
                <a:solidFill>
                  <a:schemeClr val="tx2">
                    <a:lumMod val="50000"/>
                  </a:schemeClr>
                </a:solidFill>
                <a:latin typeface="Constantia" pitchFamily="18" charset="0"/>
                <a:ea typeface="ＭＳ Ｐゴシック" charset="-128"/>
              </a:rPr>
              <a:t>Leyenda</a:t>
            </a:r>
          </a:p>
        </p:txBody>
      </p:sp>
      <p:sp>
        <p:nvSpPr>
          <p:cNvPr id="18" name="17 Rectángulo"/>
          <p:cNvSpPr/>
          <p:nvPr/>
        </p:nvSpPr>
        <p:spPr>
          <a:xfrm>
            <a:off x="-1" y="87594"/>
            <a:ext cx="9144001" cy="400110"/>
          </a:xfrm>
          <a:prstGeom prst="rect">
            <a:avLst/>
          </a:prstGeom>
        </p:spPr>
        <p:txBody>
          <a:bodyPr wrap="square">
            <a:spAutoFit/>
          </a:bodyPr>
          <a:lstStyle/>
          <a:p>
            <a:pPr>
              <a:defRPr/>
            </a:pPr>
            <a:r>
              <a:rPr lang="es-MX" sz="2000" b="1" dirty="0" smtClean="0">
                <a:latin typeface="Constantia" pitchFamily="18" charset="0"/>
              </a:rPr>
              <a:t>Modalidades en las que se puede ver la Factura Electrónica </a:t>
            </a:r>
          </a:p>
        </p:txBody>
      </p:sp>
      <p:pic>
        <p:nvPicPr>
          <p:cNvPr id="13" name="Picture 2"/>
          <p:cNvPicPr>
            <a:picLocks noChangeAspect="1" noChangeArrowheads="1"/>
          </p:cNvPicPr>
          <p:nvPr/>
        </p:nvPicPr>
        <p:blipFill>
          <a:blip r:embed="rId5"/>
          <a:srcRect/>
          <a:stretch>
            <a:fillRect/>
          </a:stretch>
        </p:blipFill>
        <p:spPr bwMode="auto">
          <a:xfrm>
            <a:off x="0" y="469837"/>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t="9330" r="2658" b="8758"/>
          <a:stretch>
            <a:fillRect/>
          </a:stretch>
        </p:blipFill>
        <p:spPr bwMode="auto">
          <a:xfrm>
            <a:off x="0" y="1049734"/>
            <a:ext cx="7255823" cy="5161061"/>
          </a:xfrm>
          <a:prstGeom prst="rect">
            <a:avLst/>
          </a:prstGeom>
          <a:noFill/>
          <a:ln w="9525">
            <a:noFill/>
            <a:miter lim="800000"/>
            <a:headEnd/>
            <a:tailEnd/>
          </a:ln>
        </p:spPr>
      </p:pic>
      <p:pic>
        <p:nvPicPr>
          <p:cNvPr id="13" name="Picture 8" descr="http://us.cdn3.123rf.com/168nwm/coramax/coramax1209/coramax120900348/15519413-3d-gente--hombre-persona-de-pie-junto-a-un-icono-de-informacion.jpg"/>
          <p:cNvPicPr>
            <a:picLocks noChangeAspect="1" noChangeArrowheads="1"/>
          </p:cNvPicPr>
          <p:nvPr/>
        </p:nvPicPr>
        <p:blipFill>
          <a:blip r:embed="rId3"/>
          <a:srcRect/>
          <a:stretch>
            <a:fillRect/>
          </a:stretch>
        </p:blipFill>
        <p:spPr bwMode="auto">
          <a:xfrm>
            <a:off x="7415400" y="3640504"/>
            <a:ext cx="1299638" cy="1318640"/>
          </a:xfrm>
          <a:prstGeom prst="rect">
            <a:avLst/>
          </a:prstGeom>
          <a:noFill/>
        </p:spPr>
      </p:pic>
      <p:pic>
        <p:nvPicPr>
          <p:cNvPr id="12" name="Picture 4" descr="http://us.cdn2.123rf.com/168nwm/anatolymas/anatolymas1108/anatolymas110800007/10280408-persona-pequena-3d-con-gran-simbolo-positivo-en-manos-imagen-3d-fondo-blanco-aislado.jpg"/>
          <p:cNvPicPr>
            <a:picLocks noChangeAspect="1" noChangeArrowheads="1"/>
          </p:cNvPicPr>
          <p:nvPr/>
        </p:nvPicPr>
        <p:blipFill>
          <a:blip r:embed="rId4"/>
          <a:srcRect/>
          <a:stretch>
            <a:fillRect/>
          </a:stretch>
        </p:blipFill>
        <p:spPr bwMode="auto">
          <a:xfrm>
            <a:off x="7415400" y="665014"/>
            <a:ext cx="1195587" cy="1009396"/>
          </a:xfrm>
          <a:prstGeom prst="rect">
            <a:avLst/>
          </a:prstGeom>
          <a:noFill/>
        </p:spPr>
      </p:pic>
      <p:grpSp>
        <p:nvGrpSpPr>
          <p:cNvPr id="3" name="5 Grupo"/>
          <p:cNvGrpSpPr/>
          <p:nvPr/>
        </p:nvGrpSpPr>
        <p:grpSpPr>
          <a:xfrm>
            <a:off x="6524371" y="1603710"/>
            <a:ext cx="2619629" cy="2036794"/>
            <a:chOff x="3" y="0"/>
            <a:chExt cx="3808511" cy="1457325"/>
          </a:xfrm>
          <a:solidFill>
            <a:schemeClr val="accent3">
              <a:lumMod val="20000"/>
              <a:lumOff val="80000"/>
            </a:schemeClr>
          </a:solidFill>
          <a:scene3d>
            <a:camera prst="orthographicFront"/>
            <a:lightRig rig="threePt" dir="t">
              <a:rot lat="0" lon="0" rev="7500000"/>
            </a:lightRig>
          </a:scene3d>
        </p:grpSpPr>
        <p:sp>
          <p:nvSpPr>
            <p:cNvPr id="7" name="6 Rectángulo redondeado"/>
            <p:cNvSpPr/>
            <p:nvPr/>
          </p:nvSpPr>
          <p:spPr>
            <a:xfrm>
              <a:off x="3" y="0"/>
              <a:ext cx="3808511" cy="1457325"/>
            </a:xfrm>
            <a:prstGeom prst="roundRect">
              <a:avLst>
                <a:gd name="adj" fmla="val 10000"/>
              </a:avLst>
            </a:prstGeom>
            <a:grpFill/>
            <a:ln w="19050">
              <a:solidFill>
                <a:srgbClr val="00B050"/>
              </a:solidFill>
              <a:prstDash val="solid"/>
            </a:ln>
            <a:sp3d/>
          </p:spPr>
          <p:style>
            <a:lnRef idx="0">
              <a:scrgbClr r="0" g="0" b="0"/>
            </a:lnRef>
            <a:fillRef idx="0">
              <a:scrgbClr r="0" g="0" b="0"/>
            </a:fillRef>
            <a:effectRef idx="0">
              <a:scrgbClr r="0" g="0" b="0"/>
            </a:effectRef>
            <a:fontRef idx="minor">
              <a:schemeClr val="lt1"/>
            </a:fontRef>
          </p:style>
        </p:sp>
        <p:sp>
          <p:nvSpPr>
            <p:cNvPr id="8" name="7 Rectángulo"/>
            <p:cNvSpPr/>
            <p:nvPr/>
          </p:nvSpPr>
          <p:spPr>
            <a:xfrm>
              <a:off x="42687" y="42684"/>
              <a:ext cx="3723143" cy="1371957"/>
            </a:xfrm>
            <a:prstGeom prst="rect">
              <a:avLst/>
            </a:prstGeom>
            <a:grpFill/>
            <a:ln w="19050">
              <a:solidFill>
                <a:srgbClr val="00B050"/>
              </a:solidFill>
              <a:prstDash val="solid"/>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spcAft>
                  <a:spcPts val="0"/>
                </a:spcAft>
              </a:pPr>
              <a:r>
                <a:rPr lang="es-MX" sz="2000" b="1" dirty="0" smtClean="0">
                  <a:solidFill>
                    <a:schemeClr val="tx1"/>
                  </a:solidFill>
                  <a:latin typeface="Arial Narrow" pitchFamily="34" charset="0"/>
                </a:rPr>
                <a:t>Se tienen 66 aplicaciones gratuitas de emisión y sellado de comprobantes con los requisitos básicos</a:t>
              </a:r>
            </a:p>
            <a:p>
              <a:pPr algn="ctr" defTabSz="977900">
                <a:spcAft>
                  <a:spcPts val="0"/>
                </a:spcAft>
              </a:pPr>
              <a:r>
                <a:rPr lang="es-MX" sz="2000" b="1" dirty="0" smtClean="0">
                  <a:solidFill>
                    <a:schemeClr val="tx1"/>
                  </a:solidFill>
                  <a:latin typeface="Arial Narrow" pitchFamily="34" charset="0"/>
                </a:rPr>
                <a:t> </a:t>
              </a:r>
              <a:r>
                <a:rPr lang="es-MX" sz="1200" b="1" dirty="0" smtClean="0">
                  <a:solidFill>
                    <a:schemeClr val="tx1"/>
                  </a:solidFill>
                  <a:latin typeface="Arial Narrow" pitchFamily="34" charset="0"/>
                </a:rPr>
                <a:t>al cierre de Mayo 2013.</a:t>
              </a:r>
              <a:endParaRPr lang="es-MX" sz="2000" b="1" dirty="0">
                <a:solidFill>
                  <a:schemeClr val="tx1"/>
                </a:solidFill>
                <a:latin typeface="Arial Narrow" pitchFamily="34" charset="0"/>
              </a:endParaRPr>
            </a:p>
          </p:txBody>
        </p:sp>
      </p:grpSp>
      <p:grpSp>
        <p:nvGrpSpPr>
          <p:cNvPr id="4" name="8 Grupo"/>
          <p:cNvGrpSpPr/>
          <p:nvPr/>
        </p:nvGrpSpPr>
        <p:grpSpPr>
          <a:xfrm>
            <a:off x="6524371" y="4793414"/>
            <a:ext cx="2619629" cy="1457325"/>
            <a:chOff x="4464" y="0"/>
            <a:chExt cx="9135070" cy="1457325"/>
          </a:xfrm>
          <a:scene3d>
            <a:camera prst="orthographicFront"/>
            <a:lightRig rig="threePt" dir="t">
              <a:rot lat="0" lon="0" rev="7500000"/>
            </a:lightRig>
          </a:scene3d>
        </p:grpSpPr>
        <p:sp>
          <p:nvSpPr>
            <p:cNvPr id="10" name="9 Rectángulo redondeado"/>
            <p:cNvSpPr/>
            <p:nvPr/>
          </p:nvSpPr>
          <p:spPr>
            <a:xfrm>
              <a:off x="4464" y="0"/>
              <a:ext cx="9135070" cy="1457325"/>
            </a:xfrm>
            <a:prstGeom prst="roundRect">
              <a:avLst>
                <a:gd name="adj" fmla="val 10000"/>
              </a:avLst>
            </a:prstGeom>
            <a:grpFill/>
            <a:ln w="19050">
              <a:solidFill>
                <a:srgbClr val="00B050"/>
              </a:solidFill>
              <a:prstDash val="solid"/>
            </a:ln>
            <a:sp3d/>
          </p:spPr>
          <p:style>
            <a:lnRef idx="0">
              <a:scrgbClr r="0" g="0" b="0"/>
            </a:lnRef>
            <a:fillRef idx="0">
              <a:scrgbClr r="0" g="0" b="0"/>
            </a:fillRef>
            <a:effectRef idx="0">
              <a:scrgbClr r="0" g="0" b="0"/>
            </a:effectRef>
            <a:fontRef idx="minor">
              <a:schemeClr val="lt1"/>
            </a:fontRef>
          </p:style>
        </p:sp>
        <p:sp>
          <p:nvSpPr>
            <p:cNvPr id="11" name="10 Rectángulo"/>
            <p:cNvSpPr/>
            <p:nvPr/>
          </p:nvSpPr>
          <p:spPr>
            <a:xfrm>
              <a:off x="47148" y="42684"/>
              <a:ext cx="9049702" cy="1371957"/>
            </a:xfrm>
            <a:prstGeom prst="rect">
              <a:avLst/>
            </a:prstGeom>
            <a:grpFill/>
            <a:ln w="19050">
              <a:solidFill>
                <a:srgbClr val="00B050"/>
              </a:solidFill>
              <a:prstDash val="solid"/>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Aft>
                  <a:spcPct val="35000"/>
                </a:spcAft>
              </a:pPr>
              <a:r>
                <a:rPr lang="es-MX" sz="2000" b="1" dirty="0" smtClean="0">
                  <a:solidFill>
                    <a:schemeClr val="tx1"/>
                  </a:solidFill>
                  <a:latin typeface="Arial Narrow" pitchFamily="34" charset="0"/>
                </a:rPr>
                <a:t>El SAT ofrece adicionalmente una aplicación gratuita.</a:t>
              </a:r>
            </a:p>
          </p:txBody>
        </p:sp>
      </p:grpSp>
      <p:sp>
        <p:nvSpPr>
          <p:cNvPr id="14" name="13 CuadroTexto"/>
          <p:cNvSpPr txBox="1"/>
          <p:nvPr/>
        </p:nvSpPr>
        <p:spPr>
          <a:xfrm>
            <a:off x="0" y="64849"/>
            <a:ext cx="9019427" cy="707886"/>
          </a:xfrm>
          <a:prstGeom prst="rect">
            <a:avLst/>
          </a:prstGeom>
          <a:noFill/>
        </p:spPr>
        <p:txBody>
          <a:bodyPr wrap="square" rtlCol="0">
            <a:spAutoFit/>
          </a:bodyPr>
          <a:lstStyle/>
          <a:p>
            <a:r>
              <a:rPr lang="es-MX" sz="2000" b="1" dirty="0" smtClean="0">
                <a:latin typeface="Constantia" pitchFamily="18" charset="0"/>
                <a:ea typeface="ＭＳ Ｐゴシック" pitchFamily="34" charset="-128"/>
                <a:cs typeface="ＭＳ Ｐゴシック" charset="-128"/>
              </a:rPr>
              <a:t>Esquema de emisión para facilitar a los contribuyentes de menor volumen de emisión y capacidad tecnológica.</a:t>
            </a:r>
            <a:endParaRPr lang="es-MX" b="1" dirty="0">
              <a:latin typeface="Constantia" pitchFamily="18" charset="0"/>
            </a:endParaRPr>
          </a:p>
        </p:txBody>
      </p:sp>
      <p:pic>
        <p:nvPicPr>
          <p:cNvPr id="16" name="Picture 2"/>
          <p:cNvPicPr>
            <a:picLocks noChangeAspect="1" noChangeArrowheads="1"/>
          </p:cNvPicPr>
          <p:nvPr/>
        </p:nvPicPr>
        <p:blipFill>
          <a:blip r:embed="rId5"/>
          <a:srcRect/>
          <a:stretch>
            <a:fillRect/>
          </a:stretch>
        </p:blipFill>
        <p:spPr bwMode="auto">
          <a:xfrm>
            <a:off x="0" y="747637"/>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srcRect l="13710" t="11766" r="14877" b="14199"/>
          <a:stretch/>
        </p:blipFill>
        <p:spPr>
          <a:xfrm>
            <a:off x="3592941" y="2821071"/>
            <a:ext cx="5504007" cy="3422710"/>
          </a:xfrm>
          <a:prstGeom prst="rect">
            <a:avLst/>
          </a:prstGeom>
        </p:spPr>
      </p:pic>
      <p:sp>
        <p:nvSpPr>
          <p:cNvPr id="5" name="4 CuadroTexto"/>
          <p:cNvSpPr txBox="1"/>
          <p:nvPr/>
        </p:nvSpPr>
        <p:spPr>
          <a:xfrm>
            <a:off x="-53309" y="27708"/>
            <a:ext cx="9039425" cy="461665"/>
          </a:xfrm>
          <a:prstGeom prst="rect">
            <a:avLst/>
          </a:prstGeom>
          <a:noFill/>
        </p:spPr>
        <p:txBody>
          <a:bodyPr wrap="square" rtlCol="0">
            <a:spAutoFit/>
          </a:bodyPr>
          <a:lstStyle/>
          <a:p>
            <a:r>
              <a:rPr lang="es-MX" sz="2400" b="1" dirty="0" smtClean="0">
                <a:latin typeface="Constantia" pitchFamily="18" charset="0"/>
              </a:rPr>
              <a:t>¿Cómo hacer una Factura Electrónica en el portal del SAT?</a:t>
            </a:r>
            <a:endParaRPr lang="es-MX" sz="2400" b="1" dirty="0">
              <a:latin typeface="Constantia" pitchFamily="18" charset="0"/>
            </a:endParaRPr>
          </a:p>
        </p:txBody>
      </p:sp>
      <p:pic>
        <p:nvPicPr>
          <p:cNvPr id="6" name="Picture 2"/>
          <p:cNvPicPr>
            <a:picLocks noChangeAspect="1" noChangeArrowheads="1"/>
          </p:cNvPicPr>
          <p:nvPr/>
        </p:nvPicPr>
        <p:blipFill>
          <a:blip r:embed="rId3"/>
          <a:srcRect/>
          <a:stretch>
            <a:fillRect/>
          </a:stretch>
        </p:blipFill>
        <p:spPr bwMode="auto">
          <a:xfrm>
            <a:off x="0" y="411962"/>
            <a:ext cx="5915025" cy="171450"/>
          </a:xfrm>
          <a:prstGeom prst="rect">
            <a:avLst/>
          </a:prstGeom>
          <a:noFill/>
          <a:ln w="9525">
            <a:noFill/>
            <a:miter lim="800000"/>
            <a:headEnd/>
            <a:tailEnd/>
          </a:ln>
        </p:spPr>
      </p:pic>
      <p:sp>
        <p:nvSpPr>
          <p:cNvPr id="7" name="9 Rectángulo"/>
          <p:cNvSpPr>
            <a:spLocks noChangeArrowheads="1"/>
          </p:cNvSpPr>
          <p:nvPr/>
        </p:nvSpPr>
        <p:spPr bwMode="auto">
          <a:xfrm>
            <a:off x="97507" y="780263"/>
            <a:ext cx="3550857" cy="1569660"/>
          </a:xfrm>
          <a:prstGeom prst="rect">
            <a:avLst/>
          </a:prstGeom>
          <a:noFill/>
          <a:ln w="9525">
            <a:noFill/>
            <a:miter lim="800000"/>
            <a:headEnd/>
            <a:tailEnd/>
          </a:ln>
        </p:spPr>
        <p:txBody>
          <a:bodyPr wrap="square">
            <a:spAutoFit/>
          </a:bodyPr>
          <a:lstStyle/>
          <a:p>
            <a:r>
              <a:rPr lang="es-MX" sz="2400" b="1" i="1" dirty="0" smtClean="0">
                <a:latin typeface="Constantia" pitchFamily="18" charset="0"/>
              </a:rPr>
              <a:t>1.- Requisitos</a:t>
            </a:r>
          </a:p>
          <a:p>
            <a:endParaRPr lang="es-MX" sz="1050" i="1" dirty="0">
              <a:latin typeface="Constantia" pitchFamily="18" charset="0"/>
            </a:endParaRPr>
          </a:p>
          <a:p>
            <a:pPr marL="176213" indent="-176213">
              <a:buFont typeface="Arial" pitchFamily="34" charset="0"/>
              <a:buChar char="•"/>
            </a:pPr>
            <a:r>
              <a:rPr lang="es-MX" sz="2000" dirty="0" smtClean="0">
                <a:latin typeface="Constantia" pitchFamily="18" charset="0"/>
              </a:rPr>
              <a:t>Contar con FIEL</a:t>
            </a:r>
          </a:p>
          <a:p>
            <a:pPr marL="176213" indent="-176213">
              <a:buFont typeface="Arial" pitchFamily="34" charset="0"/>
              <a:buChar char="•"/>
            </a:pPr>
            <a:r>
              <a:rPr lang="es-MX" sz="2000" dirty="0" smtClean="0">
                <a:latin typeface="Constantia" pitchFamily="18" charset="0"/>
              </a:rPr>
              <a:t>Tramitar un Certificado de sello digital</a:t>
            </a:r>
            <a:endParaRPr lang="es-MX" sz="2000" dirty="0">
              <a:latin typeface="Constantia" pitchFamily="18" charset="0"/>
            </a:endParaRPr>
          </a:p>
        </p:txBody>
      </p:sp>
      <p:sp>
        <p:nvSpPr>
          <p:cNvPr id="8" name="9 Rectángulo"/>
          <p:cNvSpPr>
            <a:spLocks noChangeArrowheads="1"/>
          </p:cNvSpPr>
          <p:nvPr/>
        </p:nvSpPr>
        <p:spPr bwMode="auto">
          <a:xfrm>
            <a:off x="3676072" y="2351259"/>
            <a:ext cx="5310044" cy="461665"/>
          </a:xfrm>
          <a:prstGeom prst="rect">
            <a:avLst/>
          </a:prstGeom>
          <a:noFill/>
          <a:ln w="9525">
            <a:noFill/>
            <a:miter lim="800000"/>
            <a:headEnd/>
            <a:tailEnd/>
          </a:ln>
        </p:spPr>
        <p:txBody>
          <a:bodyPr wrap="square">
            <a:spAutoFit/>
          </a:bodyPr>
          <a:lstStyle/>
          <a:p>
            <a:r>
              <a:rPr lang="es-MX" sz="2400" b="1" i="1" dirty="0">
                <a:latin typeface="Constantia" pitchFamily="18" charset="0"/>
              </a:rPr>
              <a:t>2</a:t>
            </a:r>
            <a:r>
              <a:rPr lang="es-MX" sz="2400" b="1" i="1" dirty="0" smtClean="0">
                <a:latin typeface="Constantia" pitchFamily="18" charset="0"/>
              </a:rPr>
              <a:t>.- Firma de Términos y Condiciones</a:t>
            </a:r>
            <a:endParaRPr lang="es-MX" sz="2400" b="1" i="1" dirty="0">
              <a:latin typeface="Constantia" pitchFamily="18" charset="0"/>
            </a:endParaRPr>
          </a:p>
        </p:txBody>
      </p:sp>
    </p:spTree>
    <p:extLst>
      <p:ext uri="{BB962C8B-B14F-4D97-AF65-F5344CB8AC3E}">
        <p14:creationId xmlns:p14="http://schemas.microsoft.com/office/powerpoint/2010/main" val="39138554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411962"/>
            <a:ext cx="5915025" cy="171450"/>
          </a:xfrm>
          <a:prstGeom prst="rect">
            <a:avLst/>
          </a:prstGeom>
          <a:noFill/>
          <a:ln w="9525">
            <a:noFill/>
            <a:miter lim="800000"/>
            <a:headEnd/>
            <a:tailEnd/>
          </a:ln>
        </p:spPr>
      </p:pic>
      <p:sp>
        <p:nvSpPr>
          <p:cNvPr id="4" name="9 Rectángulo"/>
          <p:cNvSpPr>
            <a:spLocks noChangeArrowheads="1"/>
          </p:cNvSpPr>
          <p:nvPr/>
        </p:nvSpPr>
        <p:spPr bwMode="auto">
          <a:xfrm>
            <a:off x="5163" y="629592"/>
            <a:ext cx="3254994" cy="461665"/>
          </a:xfrm>
          <a:prstGeom prst="rect">
            <a:avLst/>
          </a:prstGeom>
          <a:noFill/>
          <a:ln w="9525">
            <a:noFill/>
            <a:miter lim="800000"/>
            <a:headEnd/>
            <a:tailEnd/>
          </a:ln>
        </p:spPr>
        <p:txBody>
          <a:bodyPr wrap="none">
            <a:spAutoFit/>
          </a:bodyPr>
          <a:lstStyle/>
          <a:p>
            <a:r>
              <a:rPr lang="es-MX" sz="2400" b="1" i="1" dirty="0">
                <a:latin typeface="Constantia" pitchFamily="18" charset="0"/>
              </a:rPr>
              <a:t>3</a:t>
            </a:r>
            <a:r>
              <a:rPr lang="es-MX" sz="2400" b="1" i="1" dirty="0" smtClean="0">
                <a:latin typeface="Constantia" pitchFamily="18" charset="0"/>
              </a:rPr>
              <a:t>.- Captura sus datos </a:t>
            </a:r>
            <a:endParaRPr lang="es-MX" sz="2400" b="1" i="1" dirty="0">
              <a:latin typeface="Constantia" pitchFamily="18" charset="0"/>
            </a:endParaRPr>
          </a:p>
        </p:txBody>
      </p:sp>
      <p:sp>
        <p:nvSpPr>
          <p:cNvPr id="6" name="9 Rectángulo"/>
          <p:cNvSpPr>
            <a:spLocks noChangeArrowheads="1"/>
          </p:cNvSpPr>
          <p:nvPr/>
        </p:nvSpPr>
        <p:spPr bwMode="auto">
          <a:xfrm>
            <a:off x="4713676" y="2912914"/>
            <a:ext cx="4232954" cy="461665"/>
          </a:xfrm>
          <a:prstGeom prst="rect">
            <a:avLst/>
          </a:prstGeom>
          <a:noFill/>
          <a:ln w="9525">
            <a:noFill/>
            <a:miter lim="800000"/>
            <a:headEnd/>
            <a:tailEnd/>
          </a:ln>
        </p:spPr>
        <p:txBody>
          <a:bodyPr wrap="none">
            <a:spAutoFit/>
          </a:bodyPr>
          <a:lstStyle/>
          <a:p>
            <a:r>
              <a:rPr lang="es-MX" sz="2400" b="1" i="1" dirty="0" smtClean="0">
                <a:latin typeface="Constantia" pitchFamily="18" charset="0"/>
              </a:rPr>
              <a:t>4.- Captura datos del emisor</a:t>
            </a:r>
            <a:endParaRPr lang="es-MX" sz="2400" b="1" i="1" dirty="0">
              <a:latin typeface="Constantia" pitchFamily="18"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549"/>
          <a:stretch/>
        </p:blipFill>
        <p:spPr bwMode="auto">
          <a:xfrm>
            <a:off x="47624" y="1034472"/>
            <a:ext cx="4561321" cy="37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a:picLocks noChangeAspect="1"/>
          </p:cNvPicPr>
          <p:nvPr/>
        </p:nvPicPr>
        <p:blipFill rotWithShape="1">
          <a:blip r:embed="rId4"/>
          <a:srcRect l="10204" t="17717" r="25483" b="2878"/>
          <a:stretch/>
        </p:blipFill>
        <p:spPr>
          <a:xfrm>
            <a:off x="4738254" y="3371269"/>
            <a:ext cx="4405745" cy="2923806"/>
          </a:xfrm>
          <a:prstGeom prst="rect">
            <a:avLst/>
          </a:prstGeom>
        </p:spPr>
      </p:pic>
      <p:sp>
        <p:nvSpPr>
          <p:cNvPr id="8" name="7 CuadroTexto"/>
          <p:cNvSpPr txBox="1"/>
          <p:nvPr/>
        </p:nvSpPr>
        <p:spPr>
          <a:xfrm>
            <a:off x="-53309" y="27708"/>
            <a:ext cx="9039425" cy="461665"/>
          </a:xfrm>
          <a:prstGeom prst="rect">
            <a:avLst/>
          </a:prstGeom>
          <a:noFill/>
        </p:spPr>
        <p:txBody>
          <a:bodyPr wrap="square" rtlCol="0">
            <a:spAutoFit/>
          </a:bodyPr>
          <a:lstStyle/>
          <a:p>
            <a:r>
              <a:rPr lang="es-MX" sz="2400" b="1" dirty="0" smtClean="0">
                <a:latin typeface="Constantia" pitchFamily="18" charset="0"/>
              </a:rPr>
              <a:t>¿Cómo hacer una Factura Electrónica en el portal del SAT?</a:t>
            </a:r>
            <a:endParaRPr lang="es-MX" sz="2400" b="1" dirty="0">
              <a:latin typeface="Constantia" pitchFamily="18" charset="0"/>
            </a:endParaRPr>
          </a:p>
        </p:txBody>
      </p:sp>
    </p:spTree>
    <p:extLst>
      <p:ext uri="{BB962C8B-B14F-4D97-AF65-F5344CB8AC3E}">
        <p14:creationId xmlns:p14="http://schemas.microsoft.com/office/powerpoint/2010/main" val="32094230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84624" y="1017722"/>
            <a:ext cx="2629464" cy="338554"/>
          </a:xfrm>
          <a:prstGeom prst="rect">
            <a:avLst/>
          </a:prstGeom>
        </p:spPr>
        <p:txBody>
          <a:bodyPr wrap="square">
            <a:spAutoFit/>
          </a:bodyPr>
          <a:lstStyle/>
          <a:p>
            <a:pPr marL="182563" lvl="2" indent="-182563" algn="ctr">
              <a:buFont typeface="Wingdings" pitchFamily="2" charset="2"/>
              <a:buChar char="ü"/>
              <a:defRPr/>
            </a:pPr>
            <a:r>
              <a:rPr lang="es-MX" sz="1600" b="1" dirty="0" smtClean="0">
                <a:solidFill>
                  <a:srgbClr val="C00000"/>
                </a:solidFill>
                <a:latin typeface="Constantia" pitchFamily="18" charset="0"/>
              </a:rPr>
              <a:t>Evasión  fiscal</a:t>
            </a:r>
            <a:endParaRPr lang="es-MX" sz="1600" b="1" dirty="0">
              <a:solidFill>
                <a:srgbClr val="C00000"/>
              </a:solidFill>
              <a:latin typeface="Constantia" pitchFamily="18" charset="0"/>
            </a:endParaRPr>
          </a:p>
        </p:txBody>
      </p:sp>
      <p:sp>
        <p:nvSpPr>
          <p:cNvPr id="8" name="7 Rectángulo"/>
          <p:cNvSpPr/>
          <p:nvPr/>
        </p:nvSpPr>
        <p:spPr>
          <a:xfrm>
            <a:off x="5044951" y="2412730"/>
            <a:ext cx="1914973" cy="338554"/>
          </a:xfrm>
          <a:prstGeom prst="rect">
            <a:avLst/>
          </a:prstGeom>
        </p:spPr>
        <p:txBody>
          <a:bodyPr wrap="square">
            <a:spAutoFit/>
          </a:bodyPr>
          <a:lstStyle/>
          <a:p>
            <a:pPr marL="182563" lvl="2" indent="-182563" algn="ctr">
              <a:buFont typeface="Wingdings" pitchFamily="2" charset="2"/>
              <a:buChar char="ü"/>
              <a:defRPr/>
            </a:pPr>
            <a:r>
              <a:rPr lang="es-MX" sz="1600" b="1" dirty="0" smtClean="0">
                <a:solidFill>
                  <a:srgbClr val="C00000"/>
                </a:solidFill>
                <a:latin typeface="Constantia" pitchFamily="18" charset="0"/>
              </a:rPr>
              <a:t>Cumplimiento</a:t>
            </a:r>
            <a:endParaRPr lang="es-MX" sz="1600" b="1" dirty="0">
              <a:solidFill>
                <a:srgbClr val="C00000"/>
              </a:solidFill>
              <a:latin typeface="Constantia" pitchFamily="18" charset="0"/>
            </a:endParaRPr>
          </a:p>
        </p:txBody>
      </p:sp>
      <p:sp>
        <p:nvSpPr>
          <p:cNvPr id="10" name="9 Rectángulo"/>
          <p:cNvSpPr/>
          <p:nvPr/>
        </p:nvSpPr>
        <p:spPr>
          <a:xfrm>
            <a:off x="5336226" y="4851148"/>
            <a:ext cx="1510030" cy="338554"/>
          </a:xfrm>
          <a:prstGeom prst="rect">
            <a:avLst/>
          </a:prstGeom>
        </p:spPr>
        <p:txBody>
          <a:bodyPr wrap="square">
            <a:spAutoFit/>
          </a:bodyPr>
          <a:lstStyle/>
          <a:p>
            <a:pPr marL="182563" lvl="2" indent="-182563" algn="ctr">
              <a:buFont typeface="Wingdings" pitchFamily="2" charset="2"/>
              <a:buChar char="ü"/>
              <a:defRPr/>
            </a:pPr>
            <a:r>
              <a:rPr lang="es-MX" sz="1600" b="1" dirty="0" smtClean="0">
                <a:solidFill>
                  <a:srgbClr val="C00000"/>
                </a:solidFill>
                <a:latin typeface="Constantia" pitchFamily="18" charset="0"/>
              </a:rPr>
              <a:t>Ecología</a:t>
            </a:r>
            <a:endParaRPr lang="es-MX" sz="1600" b="1" dirty="0">
              <a:solidFill>
                <a:srgbClr val="C00000"/>
              </a:solidFill>
              <a:latin typeface="Constantia" pitchFamily="18" charset="0"/>
            </a:endParaRPr>
          </a:p>
        </p:txBody>
      </p:sp>
      <p:sp>
        <p:nvSpPr>
          <p:cNvPr id="11" name="10 Rectángulo redondeado"/>
          <p:cNvSpPr/>
          <p:nvPr/>
        </p:nvSpPr>
        <p:spPr>
          <a:xfrm>
            <a:off x="4620468" y="1366892"/>
            <a:ext cx="2619456" cy="981155"/>
          </a:xfrm>
          <a:prstGeom prst="roundRect">
            <a:avLst/>
          </a:pr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anchor="ctr"/>
          <a:lstStyle/>
          <a:p>
            <a:pPr marL="182563" lvl="2" indent="-182563" algn="ctr" fontAlgn="auto">
              <a:spcBef>
                <a:spcPts val="0"/>
              </a:spcBef>
              <a:spcAft>
                <a:spcPts val="0"/>
              </a:spcAft>
              <a:buFont typeface="Arial" pitchFamily="34" charset="0"/>
              <a:buChar char="•"/>
              <a:defRPr/>
            </a:pPr>
            <a:r>
              <a:rPr lang="es-MX" sz="1600" kern="0" dirty="0" smtClean="0">
                <a:latin typeface="Constantia" pitchFamily="18" charset="0"/>
              </a:rPr>
              <a:t>El monto de evasión fiscal  de 2007 a 2009 fue de 45,852 mdp.</a:t>
            </a:r>
            <a:endParaRPr lang="es-MX" sz="1600" kern="0" dirty="0">
              <a:latin typeface="Constantia" pitchFamily="18" charset="0"/>
            </a:endParaRPr>
          </a:p>
        </p:txBody>
      </p:sp>
      <p:sp>
        <p:nvSpPr>
          <p:cNvPr id="12" name="11 Rectángulo redondeado"/>
          <p:cNvSpPr/>
          <p:nvPr/>
        </p:nvSpPr>
        <p:spPr>
          <a:xfrm>
            <a:off x="4074925" y="2769876"/>
            <a:ext cx="3721577" cy="817444"/>
          </a:xfrm>
          <a:prstGeom prst="roundRect">
            <a:avLst/>
          </a:prstGeom>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anchor="ctr"/>
          <a:lstStyle/>
          <a:p>
            <a:pPr marL="182563" lvl="2" indent="-182563" algn="ctr" fontAlgn="auto">
              <a:spcBef>
                <a:spcPts val="0"/>
              </a:spcBef>
              <a:spcAft>
                <a:spcPts val="0"/>
              </a:spcAft>
              <a:buFont typeface="Arial" pitchFamily="34" charset="0"/>
              <a:buChar char="•"/>
              <a:defRPr/>
            </a:pPr>
            <a:r>
              <a:rPr lang="es-MX" sz="1600" kern="0" dirty="0" smtClean="0">
                <a:latin typeface="Constantia" pitchFamily="18" charset="0"/>
              </a:rPr>
              <a:t>Operaciones inexistentes 1,367 mdp.</a:t>
            </a:r>
          </a:p>
          <a:p>
            <a:pPr marL="182563" lvl="2" indent="-182563" algn="ctr" fontAlgn="auto">
              <a:spcBef>
                <a:spcPts val="0"/>
              </a:spcBef>
              <a:spcAft>
                <a:spcPts val="0"/>
              </a:spcAft>
              <a:buFont typeface="Arial" pitchFamily="34" charset="0"/>
              <a:buChar char="•"/>
              <a:defRPr/>
            </a:pPr>
            <a:endParaRPr lang="es-MX" sz="1600" kern="0" dirty="0">
              <a:latin typeface="Constantia" pitchFamily="18" charset="0"/>
            </a:endParaRPr>
          </a:p>
        </p:txBody>
      </p:sp>
      <p:sp>
        <p:nvSpPr>
          <p:cNvPr id="13" name="12 Rectángulo redondeado"/>
          <p:cNvSpPr/>
          <p:nvPr/>
        </p:nvSpPr>
        <p:spPr>
          <a:xfrm>
            <a:off x="3582615" y="3956295"/>
            <a:ext cx="4744461" cy="866730"/>
          </a:xfrm>
          <a:prstGeom prst="roundRect">
            <a:avLst/>
          </a:prstGeom>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anchor="ctr"/>
          <a:lstStyle/>
          <a:p>
            <a:pPr marL="182563" lvl="2" indent="-182563" algn="ctr" fontAlgn="auto">
              <a:spcBef>
                <a:spcPts val="0"/>
              </a:spcBef>
              <a:spcAft>
                <a:spcPts val="0"/>
              </a:spcAft>
              <a:buFont typeface="Arial" pitchFamily="34" charset="0"/>
              <a:buChar char="•"/>
              <a:defRPr/>
            </a:pPr>
            <a:r>
              <a:rPr lang="es-MX" sz="1600" kern="0" dirty="0" smtClean="0">
                <a:latin typeface="Constantia" pitchFamily="18" charset="0"/>
              </a:rPr>
              <a:t>Costos y procesos administrativos en papel muy complejos.</a:t>
            </a:r>
          </a:p>
        </p:txBody>
      </p:sp>
      <p:sp>
        <p:nvSpPr>
          <p:cNvPr id="14" name="13 Rectángulo redondeado"/>
          <p:cNvSpPr/>
          <p:nvPr/>
        </p:nvSpPr>
        <p:spPr>
          <a:xfrm>
            <a:off x="2986121" y="5124975"/>
            <a:ext cx="5852486" cy="1043816"/>
          </a:xfrm>
          <a:prstGeom prst="roundRect">
            <a:avLst/>
          </a:prstGeom>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anchor="ctr"/>
          <a:lstStyle/>
          <a:p>
            <a:pPr marL="182563" lvl="2" indent="-182563" algn="ctr" fontAlgn="auto">
              <a:spcBef>
                <a:spcPts val="0"/>
              </a:spcBef>
              <a:spcAft>
                <a:spcPts val="0"/>
              </a:spcAft>
              <a:buFont typeface="Arial" pitchFamily="34" charset="0"/>
              <a:buChar char="•"/>
              <a:defRPr/>
            </a:pPr>
            <a:r>
              <a:rPr lang="es-MX" sz="1600" kern="0" dirty="0" smtClean="0">
                <a:latin typeface="Constantia" pitchFamily="18" charset="0"/>
              </a:rPr>
              <a:t>Excesivo consumo de papel, de 50 a 60 arboles cortados por</a:t>
            </a:r>
          </a:p>
          <a:p>
            <a:pPr marL="182563" lvl="2" indent="-182563" algn="ctr" fontAlgn="auto">
              <a:spcBef>
                <a:spcPts val="0"/>
              </a:spcBef>
              <a:spcAft>
                <a:spcPts val="0"/>
              </a:spcAft>
              <a:defRPr/>
            </a:pPr>
            <a:r>
              <a:rPr lang="es-MX" sz="1600" kern="0" dirty="0" smtClean="0">
                <a:latin typeface="Constantia" pitchFamily="18" charset="0"/>
              </a:rPr>
              <a:t> cada millón de Facturas Impresas</a:t>
            </a:r>
            <a:endParaRPr lang="es-MX" sz="1600" kern="0" dirty="0">
              <a:latin typeface="Constantia" pitchFamily="18" charset="0"/>
            </a:endParaRPr>
          </a:p>
        </p:txBody>
      </p:sp>
      <p:sp>
        <p:nvSpPr>
          <p:cNvPr id="19" name="18 Rectángulo"/>
          <p:cNvSpPr/>
          <p:nvPr/>
        </p:nvSpPr>
        <p:spPr>
          <a:xfrm>
            <a:off x="5333254" y="3638351"/>
            <a:ext cx="1510030" cy="338554"/>
          </a:xfrm>
          <a:prstGeom prst="rect">
            <a:avLst/>
          </a:prstGeom>
        </p:spPr>
        <p:txBody>
          <a:bodyPr wrap="square">
            <a:spAutoFit/>
          </a:bodyPr>
          <a:lstStyle/>
          <a:p>
            <a:pPr marL="182563" lvl="2" indent="-182563" algn="ctr">
              <a:buFont typeface="Wingdings" pitchFamily="2" charset="2"/>
              <a:buChar char="ü"/>
              <a:defRPr/>
            </a:pPr>
            <a:r>
              <a:rPr lang="es-MX" sz="1600" b="1" dirty="0" smtClean="0">
                <a:solidFill>
                  <a:srgbClr val="C00000"/>
                </a:solidFill>
                <a:latin typeface="Constantia" pitchFamily="18" charset="0"/>
              </a:rPr>
              <a:t>Costos</a:t>
            </a:r>
            <a:endParaRPr lang="es-MX" sz="1600" b="1" dirty="0">
              <a:solidFill>
                <a:srgbClr val="C00000"/>
              </a:solidFill>
              <a:latin typeface="Constantia" pitchFamily="18" charset="0"/>
            </a:endParaRPr>
          </a:p>
        </p:txBody>
      </p:sp>
      <p:pic>
        <p:nvPicPr>
          <p:cNvPr id="20" name="Picture 2"/>
          <p:cNvPicPr>
            <a:picLocks noChangeAspect="1" noChangeArrowheads="1"/>
          </p:cNvPicPr>
          <p:nvPr/>
        </p:nvPicPr>
        <p:blipFill>
          <a:blip r:embed="rId2"/>
          <a:srcRect/>
          <a:stretch>
            <a:fillRect/>
          </a:stretch>
        </p:blipFill>
        <p:spPr bwMode="auto">
          <a:xfrm>
            <a:off x="0" y="527712"/>
            <a:ext cx="5915025" cy="171450"/>
          </a:xfrm>
          <a:prstGeom prst="rect">
            <a:avLst/>
          </a:prstGeom>
          <a:noFill/>
          <a:ln w="9525">
            <a:noFill/>
            <a:miter lim="800000"/>
            <a:headEnd/>
            <a:tailEnd/>
          </a:ln>
        </p:spPr>
      </p:pic>
      <p:sp>
        <p:nvSpPr>
          <p:cNvPr id="21" name="20 Rectángulo"/>
          <p:cNvSpPr/>
          <p:nvPr/>
        </p:nvSpPr>
        <p:spPr>
          <a:xfrm>
            <a:off x="0" y="13648"/>
            <a:ext cx="9144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MX" sz="2800" b="1" dirty="0" smtClean="0">
                <a:solidFill>
                  <a:schemeClr val="tx1"/>
                </a:solidFill>
                <a:latin typeface="Constantia" pitchFamily="18" charset="0"/>
              </a:rPr>
              <a:t>Razones para el Cambio </a:t>
            </a:r>
          </a:p>
        </p:txBody>
      </p:sp>
      <p:sp>
        <p:nvSpPr>
          <p:cNvPr id="22" name="21 Rectángulo"/>
          <p:cNvSpPr/>
          <p:nvPr/>
        </p:nvSpPr>
        <p:spPr>
          <a:xfrm>
            <a:off x="121060" y="2095236"/>
            <a:ext cx="3350274" cy="1200329"/>
          </a:xfrm>
          <a:prstGeom prst="rect">
            <a:avLst/>
          </a:prstGeom>
        </p:spPr>
        <p:txBody>
          <a:bodyPr wrap="square">
            <a:spAutoFit/>
          </a:bodyPr>
          <a:lstStyle/>
          <a:p>
            <a:pPr algn="ctr">
              <a:defRPr/>
            </a:pPr>
            <a:r>
              <a:rPr lang="es-MX" sz="2400" b="1" dirty="0" smtClean="0">
                <a:latin typeface="Constantia" pitchFamily="18" charset="0"/>
              </a:rPr>
              <a:t>Cambio paulatino de Factura en papel a Factura Electrónica </a:t>
            </a:r>
            <a:endParaRPr lang="es-MX" sz="2400" b="1" dirty="0">
              <a:latin typeface="Constantia" pitchFamily="18" charset="0"/>
            </a:endParaRPr>
          </a:p>
        </p:txBody>
      </p:sp>
      <p:pic>
        <p:nvPicPr>
          <p:cNvPr id="1026" name="Picture 2" descr="http://blog.sdelsol.com/wp-content/uploads/2011/03/Fotolia_23687557_XS.jpg"/>
          <p:cNvPicPr>
            <a:picLocks noChangeAspect="1" noChangeArrowheads="1"/>
          </p:cNvPicPr>
          <p:nvPr/>
        </p:nvPicPr>
        <p:blipFill>
          <a:blip r:embed="rId3"/>
          <a:srcRect/>
          <a:stretch>
            <a:fillRect/>
          </a:stretch>
        </p:blipFill>
        <p:spPr bwMode="auto">
          <a:xfrm>
            <a:off x="473671" y="3295565"/>
            <a:ext cx="2224583" cy="2081272"/>
          </a:xfrm>
          <a:prstGeom prst="rect">
            <a:avLst/>
          </a:prstGeom>
          <a:noFill/>
        </p:spPr>
      </p:pic>
      <p:pic>
        <p:nvPicPr>
          <p:cNvPr id="23554" name="Picture 2" descr="http://static.freepik.com/foto-gratis/icono-de-dinero--las-finanzas-psd-simbolo_30-2336.jpg"/>
          <p:cNvPicPr>
            <a:picLocks noChangeAspect="1" noChangeArrowheads="1"/>
          </p:cNvPicPr>
          <p:nvPr/>
        </p:nvPicPr>
        <p:blipFill>
          <a:blip r:embed="rId4"/>
          <a:srcRect/>
          <a:stretch>
            <a:fillRect/>
          </a:stretch>
        </p:blipFill>
        <p:spPr bwMode="auto">
          <a:xfrm>
            <a:off x="6683346" y="699162"/>
            <a:ext cx="863865" cy="667730"/>
          </a:xfrm>
          <a:prstGeom prst="rect">
            <a:avLst/>
          </a:prstGeom>
          <a:noFill/>
        </p:spPr>
      </p:pic>
      <p:pic>
        <p:nvPicPr>
          <p:cNvPr id="23556" name="Picture 4" descr="http://www.diegoasesores.com/templates/diego_general/images/servicios_auditoria_icono.png"/>
          <p:cNvPicPr>
            <a:picLocks noChangeAspect="1" noChangeArrowheads="1"/>
          </p:cNvPicPr>
          <p:nvPr/>
        </p:nvPicPr>
        <p:blipFill>
          <a:blip r:embed="rId5"/>
          <a:srcRect/>
          <a:stretch>
            <a:fillRect/>
          </a:stretch>
        </p:blipFill>
        <p:spPr bwMode="auto">
          <a:xfrm>
            <a:off x="7157478" y="2115403"/>
            <a:ext cx="990236" cy="659417"/>
          </a:xfrm>
          <a:prstGeom prst="rect">
            <a:avLst/>
          </a:prstGeom>
          <a:noFill/>
        </p:spPr>
      </p:pic>
      <p:pic>
        <p:nvPicPr>
          <p:cNvPr id="23558" name="Picture 6" descr="http://us.123rf.com/400wm/400/400/tele52/tele521208/tele52120800018/14982079-costos-internos-vectoriales-aumentar-icono.jpg"/>
          <p:cNvPicPr>
            <a:picLocks noChangeAspect="1" noChangeArrowheads="1"/>
          </p:cNvPicPr>
          <p:nvPr/>
        </p:nvPicPr>
        <p:blipFill>
          <a:blip r:embed="rId6"/>
          <a:srcRect l="11794" t="23164" r="1879" b="11862"/>
          <a:stretch>
            <a:fillRect/>
          </a:stretch>
        </p:blipFill>
        <p:spPr bwMode="auto">
          <a:xfrm>
            <a:off x="7920119" y="3332054"/>
            <a:ext cx="813913" cy="612594"/>
          </a:xfrm>
          <a:prstGeom prst="rect">
            <a:avLst/>
          </a:prstGeom>
          <a:noFill/>
        </p:spPr>
      </p:pic>
      <p:pic>
        <p:nvPicPr>
          <p:cNvPr id="23560" name="Picture 8" descr="http://t1.gstatic.com/images?q=tbn:ANd9GcRgAslwJNp-mCBSe2nRkiNScVaBMzb6CEPwsxqi6CWfWtwS49mzIoyNo5eBgw"/>
          <p:cNvPicPr>
            <a:picLocks noChangeAspect="1" noChangeArrowheads="1"/>
          </p:cNvPicPr>
          <p:nvPr/>
        </p:nvPicPr>
        <p:blipFill>
          <a:blip r:embed="rId7"/>
          <a:srcRect l="7720" t="6727" b="13941"/>
          <a:stretch>
            <a:fillRect/>
          </a:stretch>
        </p:blipFill>
        <p:spPr bwMode="auto">
          <a:xfrm>
            <a:off x="8407021" y="4582399"/>
            <a:ext cx="736979" cy="537498"/>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365662"/>
            <a:ext cx="5915025" cy="171450"/>
          </a:xfrm>
          <a:prstGeom prst="rect">
            <a:avLst/>
          </a:prstGeom>
          <a:noFill/>
          <a:ln w="9525">
            <a:noFill/>
            <a:miter lim="800000"/>
            <a:headEnd/>
            <a:tailEnd/>
          </a:ln>
        </p:spPr>
      </p:pic>
      <p:sp>
        <p:nvSpPr>
          <p:cNvPr id="6" name="9 Rectángulo"/>
          <p:cNvSpPr>
            <a:spLocks noChangeArrowheads="1"/>
          </p:cNvSpPr>
          <p:nvPr/>
        </p:nvSpPr>
        <p:spPr bwMode="auto">
          <a:xfrm>
            <a:off x="4672207" y="1377679"/>
            <a:ext cx="4550156" cy="461665"/>
          </a:xfrm>
          <a:prstGeom prst="rect">
            <a:avLst/>
          </a:prstGeom>
          <a:noFill/>
          <a:ln w="9525">
            <a:noFill/>
            <a:miter lim="800000"/>
            <a:headEnd/>
            <a:tailEnd/>
          </a:ln>
        </p:spPr>
        <p:txBody>
          <a:bodyPr wrap="none">
            <a:spAutoFit/>
          </a:bodyPr>
          <a:lstStyle/>
          <a:p>
            <a:r>
              <a:rPr lang="es-MX" sz="2400" b="1" i="1" dirty="0" smtClean="0">
                <a:latin typeface="Constantia" pitchFamily="18" charset="0"/>
              </a:rPr>
              <a:t>6.- Factura Electrónica sellada</a:t>
            </a:r>
            <a:endParaRPr lang="es-MX" sz="2400" b="1" i="1" dirty="0">
              <a:latin typeface="Constantia" pitchFamily="18" charset="0"/>
            </a:endParaRPr>
          </a:p>
        </p:txBody>
      </p:sp>
      <p:pic>
        <p:nvPicPr>
          <p:cNvPr id="3075" name="Picture 3"/>
          <p:cNvPicPr>
            <a:picLocks noChangeAspect="1" noChangeArrowheads="1"/>
          </p:cNvPicPr>
          <p:nvPr/>
        </p:nvPicPr>
        <p:blipFill>
          <a:blip r:embed="rId3"/>
          <a:srcRect/>
          <a:stretch>
            <a:fillRect/>
          </a:stretch>
        </p:blipFill>
        <p:spPr bwMode="auto">
          <a:xfrm>
            <a:off x="4791986" y="1787505"/>
            <a:ext cx="4352014" cy="4546108"/>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rotWithShape="1">
          <a:blip r:embed="rId4"/>
          <a:srcRect t="6575"/>
          <a:stretch/>
        </p:blipFill>
        <p:spPr bwMode="auto">
          <a:xfrm>
            <a:off x="202919" y="1202195"/>
            <a:ext cx="4461445" cy="4836719"/>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5"/>
          <a:srcRect/>
          <a:stretch>
            <a:fillRect/>
          </a:stretch>
        </p:blipFill>
        <p:spPr bwMode="auto">
          <a:xfrm>
            <a:off x="202919" y="850595"/>
            <a:ext cx="2412959" cy="351600"/>
          </a:xfrm>
          <a:prstGeom prst="rect">
            <a:avLst/>
          </a:prstGeom>
          <a:noFill/>
          <a:ln w="9525">
            <a:noFill/>
            <a:miter lim="800000"/>
            <a:headEnd/>
            <a:tailEnd/>
          </a:ln>
        </p:spPr>
      </p:pic>
      <p:sp>
        <p:nvSpPr>
          <p:cNvPr id="4" name="9 Rectángulo"/>
          <p:cNvSpPr>
            <a:spLocks noChangeArrowheads="1"/>
          </p:cNvSpPr>
          <p:nvPr/>
        </p:nvSpPr>
        <p:spPr bwMode="auto">
          <a:xfrm>
            <a:off x="0" y="507605"/>
            <a:ext cx="6381234" cy="461665"/>
          </a:xfrm>
          <a:prstGeom prst="rect">
            <a:avLst/>
          </a:prstGeom>
          <a:noFill/>
          <a:ln w="9525">
            <a:noFill/>
            <a:miter lim="800000"/>
            <a:headEnd/>
            <a:tailEnd/>
          </a:ln>
        </p:spPr>
        <p:txBody>
          <a:bodyPr wrap="none">
            <a:spAutoFit/>
          </a:bodyPr>
          <a:lstStyle/>
          <a:p>
            <a:r>
              <a:rPr lang="es-MX" sz="2400" b="1" i="1" dirty="0" smtClean="0">
                <a:latin typeface="Constantia" pitchFamily="18" charset="0"/>
              </a:rPr>
              <a:t>5.- Captura datos de la Factura Electrónica </a:t>
            </a:r>
            <a:endParaRPr lang="es-MX" sz="2400" b="1" i="1" dirty="0">
              <a:latin typeface="Constantia" pitchFamily="18" charset="0"/>
            </a:endParaRPr>
          </a:p>
        </p:txBody>
      </p:sp>
      <p:sp>
        <p:nvSpPr>
          <p:cNvPr id="9" name="8 CuadroTexto"/>
          <p:cNvSpPr txBox="1"/>
          <p:nvPr/>
        </p:nvSpPr>
        <p:spPr>
          <a:xfrm>
            <a:off x="-53309" y="27708"/>
            <a:ext cx="9039425" cy="461665"/>
          </a:xfrm>
          <a:prstGeom prst="rect">
            <a:avLst/>
          </a:prstGeom>
          <a:noFill/>
        </p:spPr>
        <p:txBody>
          <a:bodyPr wrap="square" rtlCol="0">
            <a:spAutoFit/>
          </a:bodyPr>
          <a:lstStyle/>
          <a:p>
            <a:r>
              <a:rPr lang="es-MX" sz="2400" b="1" dirty="0" smtClean="0">
                <a:latin typeface="Constantia" pitchFamily="18" charset="0"/>
              </a:rPr>
              <a:t>¿Cómo hacer una Factura Electrónica en el portal del SAT?</a:t>
            </a:r>
            <a:endParaRPr lang="es-MX" sz="2400" b="1" dirty="0">
              <a:latin typeface="Constantia" pitchFamily="18" charset="0"/>
            </a:endParaRPr>
          </a:p>
        </p:txBody>
      </p:sp>
    </p:spTree>
    <p:extLst>
      <p:ext uri="{BB962C8B-B14F-4D97-AF65-F5344CB8AC3E}">
        <p14:creationId xmlns:p14="http://schemas.microsoft.com/office/powerpoint/2010/main" val="25874786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66950" y="892156"/>
            <a:ext cx="4176713" cy="5316054"/>
          </a:xfrm>
          <a:prstGeom prst="rect">
            <a:avLst/>
          </a:prstGeom>
          <a:noFill/>
          <a:ln w="9525">
            <a:noFill/>
            <a:miter lim="800000"/>
            <a:headEnd/>
            <a:tailEnd/>
          </a:ln>
          <a:effectLst>
            <a:glow rad="228600">
              <a:schemeClr val="accent6">
                <a:satMod val="175000"/>
                <a:alpha val="40000"/>
              </a:schemeClr>
            </a:glow>
            <a:outerShdw blurRad="50800" dist="38100" dir="5400000" algn="t" rotWithShape="0">
              <a:prstClr val="black">
                <a:alpha val="40000"/>
              </a:prstClr>
            </a:outerShdw>
          </a:effectLst>
        </p:spPr>
      </p:pic>
      <p:sp>
        <p:nvSpPr>
          <p:cNvPr id="3" name="2 Rectángulo"/>
          <p:cNvSpPr/>
          <p:nvPr/>
        </p:nvSpPr>
        <p:spPr>
          <a:xfrm flipV="1">
            <a:off x="2339975" y="1343025"/>
            <a:ext cx="1327150" cy="206375"/>
          </a:xfrm>
          <a:prstGeom prst="rect">
            <a:avLst/>
          </a:prstGeom>
          <a:solidFill>
            <a:schemeClr val="accent6">
              <a:lumMod val="75000"/>
              <a:alpha val="5098"/>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latin typeface="Agency FB" pitchFamily="34" charset="0"/>
            </a:endParaRPr>
          </a:p>
        </p:txBody>
      </p:sp>
      <p:sp>
        <p:nvSpPr>
          <p:cNvPr id="4" name="3 Rectángulo"/>
          <p:cNvSpPr/>
          <p:nvPr/>
        </p:nvSpPr>
        <p:spPr>
          <a:xfrm>
            <a:off x="4643438" y="1177925"/>
            <a:ext cx="1728787" cy="274638"/>
          </a:xfrm>
          <a:prstGeom prst="rect">
            <a:avLst/>
          </a:prstGeom>
          <a:solidFill>
            <a:schemeClr val="accent6">
              <a:lumMod val="75000"/>
              <a:alpha val="5098"/>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latin typeface="Agency FB" pitchFamily="34" charset="0"/>
            </a:endParaRPr>
          </a:p>
        </p:txBody>
      </p:sp>
      <p:sp>
        <p:nvSpPr>
          <p:cNvPr id="5" name="4 CuadroTexto"/>
          <p:cNvSpPr txBox="1"/>
          <p:nvPr/>
        </p:nvSpPr>
        <p:spPr>
          <a:xfrm>
            <a:off x="7349924" y="1751745"/>
            <a:ext cx="1794076" cy="4185761"/>
          </a:xfrm>
          <a:prstGeom prst="rect">
            <a:avLst/>
          </a:prstGeom>
          <a:ln>
            <a:solidFill>
              <a:schemeClr val="accent6"/>
            </a:solidFill>
          </a:ln>
          <a:effectLst>
            <a:glow rad="101600">
              <a:schemeClr val="accent6">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indent="-363538">
              <a:buClr>
                <a:srgbClr val="009999"/>
              </a:buClr>
              <a:buSzPct val="80000"/>
              <a:buFont typeface="Wingdings" pitchFamily="2" charset="2"/>
              <a:buNone/>
              <a:defRPr/>
            </a:pPr>
            <a:r>
              <a:rPr lang="es-MX" sz="1400" dirty="0">
                <a:latin typeface="Agency FB" pitchFamily="34" charset="0"/>
                <a:cs typeface="Arial" charset="0"/>
              </a:rPr>
              <a:t>Folio Fiscal:</a:t>
            </a:r>
          </a:p>
          <a:p>
            <a:pPr>
              <a:buClr>
                <a:srgbClr val="009999"/>
              </a:buClr>
              <a:buSzPct val="80000"/>
              <a:buFont typeface="Wingdings" pitchFamily="2" charset="2"/>
              <a:buNone/>
              <a:defRPr/>
            </a:pPr>
            <a:r>
              <a:rPr lang="es-MX" sz="1400" dirty="0">
                <a:latin typeface="Agency FB" pitchFamily="34" charset="0"/>
                <a:cs typeface="Arial" charset="0"/>
              </a:rPr>
              <a:t>Folio identificador del comprobante fiscal, este folio está compuesto de la siguiente estructura  8 caracteres alfanuméricos – 4 caracteres alfanuméricos - 4 caracteres alfanuméricos - 4 caracteres alfanuméricos - 12 caracteres alfanuméricos.</a:t>
            </a:r>
          </a:p>
          <a:p>
            <a:pPr>
              <a:buClr>
                <a:srgbClr val="009999"/>
              </a:buClr>
              <a:buSzPct val="80000"/>
              <a:buFont typeface="Wingdings" pitchFamily="2" charset="2"/>
              <a:buNone/>
              <a:defRPr/>
            </a:pPr>
            <a:r>
              <a:rPr lang="es-MX" sz="1400" dirty="0">
                <a:latin typeface="Agency FB" pitchFamily="34" charset="0"/>
                <a:cs typeface="Arial" charset="0"/>
              </a:rPr>
              <a:t>Ejemplo: 11111111-1111-1111-1111-111111111111</a:t>
            </a:r>
          </a:p>
        </p:txBody>
      </p:sp>
      <p:sp>
        <p:nvSpPr>
          <p:cNvPr id="6" name="5 Llamada de flecha a la izquierda"/>
          <p:cNvSpPr/>
          <p:nvPr/>
        </p:nvSpPr>
        <p:spPr>
          <a:xfrm>
            <a:off x="6444108" y="1158329"/>
            <a:ext cx="2699892" cy="547517"/>
          </a:xfrm>
          <a:prstGeom prst="leftArrowCallou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latin typeface="Agency FB" pitchFamily="34" charset="0"/>
              </a:rPr>
              <a:t>Folio Fiscal</a:t>
            </a:r>
          </a:p>
        </p:txBody>
      </p:sp>
      <p:sp>
        <p:nvSpPr>
          <p:cNvPr id="7" name="6 Llamada de flecha a la derecha"/>
          <p:cNvSpPr/>
          <p:nvPr/>
        </p:nvSpPr>
        <p:spPr>
          <a:xfrm>
            <a:off x="-1588" y="1118909"/>
            <a:ext cx="2268538" cy="547516"/>
          </a:xfrm>
          <a:prstGeom prst="rightArrowCallou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latin typeface="Agency FB" pitchFamily="34" charset="0"/>
              </a:rPr>
              <a:t>RFC Emisor</a:t>
            </a:r>
          </a:p>
        </p:txBody>
      </p:sp>
      <p:sp>
        <p:nvSpPr>
          <p:cNvPr id="8" name="7 Rectángulo"/>
          <p:cNvSpPr/>
          <p:nvPr/>
        </p:nvSpPr>
        <p:spPr>
          <a:xfrm flipV="1">
            <a:off x="2339975" y="2397125"/>
            <a:ext cx="1398588" cy="273050"/>
          </a:xfrm>
          <a:prstGeom prst="rect">
            <a:avLst/>
          </a:prstGeom>
          <a:solidFill>
            <a:schemeClr val="accent6">
              <a:lumMod val="75000"/>
              <a:alpha val="5098"/>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latin typeface="Agency FB" pitchFamily="34" charset="0"/>
            </a:endParaRPr>
          </a:p>
        </p:txBody>
      </p:sp>
      <p:sp>
        <p:nvSpPr>
          <p:cNvPr id="9" name="8 CuadroTexto"/>
          <p:cNvSpPr txBox="1"/>
          <p:nvPr/>
        </p:nvSpPr>
        <p:spPr>
          <a:xfrm>
            <a:off x="0" y="1695172"/>
            <a:ext cx="1481559" cy="738664"/>
          </a:xfrm>
          <a:prstGeom prst="rect">
            <a:avLst/>
          </a:prstGeom>
          <a:ln>
            <a:solidFill>
              <a:schemeClr val="accent6"/>
            </a:solidFill>
          </a:ln>
          <a:effectLst>
            <a:glow rad="101600">
              <a:schemeClr val="accent6">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spAutoFit/>
          </a:bodyPr>
          <a:lstStyle/>
          <a:p>
            <a:pPr>
              <a:buClr>
                <a:srgbClr val="009999"/>
              </a:buClr>
              <a:buSzPct val="80000"/>
              <a:buFont typeface="Wingdings" pitchFamily="2" charset="2"/>
              <a:buNone/>
              <a:defRPr/>
            </a:pPr>
            <a:r>
              <a:rPr lang="es-MX" sz="1050" dirty="0">
                <a:latin typeface="Agency FB" pitchFamily="34" charset="0"/>
                <a:cs typeface="Arial" charset="0"/>
              </a:rPr>
              <a:t>RFC de la persona Física o Moral que emitió  el comprobante.</a:t>
            </a:r>
          </a:p>
        </p:txBody>
      </p:sp>
      <p:sp>
        <p:nvSpPr>
          <p:cNvPr id="10" name="9 Llamada de flecha a la derecha"/>
          <p:cNvSpPr/>
          <p:nvPr/>
        </p:nvSpPr>
        <p:spPr>
          <a:xfrm>
            <a:off x="16845" y="2398378"/>
            <a:ext cx="2268538" cy="546008"/>
          </a:xfrm>
          <a:prstGeom prst="rightArrowCallou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latin typeface="Agency FB" pitchFamily="34" charset="0"/>
              </a:rPr>
              <a:t>RFC Receptor</a:t>
            </a:r>
          </a:p>
        </p:txBody>
      </p:sp>
      <p:sp>
        <p:nvSpPr>
          <p:cNvPr id="11" name="10 CuadroTexto"/>
          <p:cNvSpPr txBox="1"/>
          <p:nvPr/>
        </p:nvSpPr>
        <p:spPr>
          <a:xfrm>
            <a:off x="16845" y="2944386"/>
            <a:ext cx="1483147" cy="738664"/>
          </a:xfrm>
          <a:prstGeom prst="rect">
            <a:avLst/>
          </a:prstGeom>
          <a:ln>
            <a:solidFill>
              <a:schemeClr val="accent6"/>
            </a:solidFill>
          </a:ln>
          <a:effectLst>
            <a:glow rad="101600">
              <a:schemeClr val="accent6">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spAutoFit/>
          </a:bodyPr>
          <a:lstStyle/>
          <a:p>
            <a:pPr>
              <a:buClr>
                <a:srgbClr val="009999"/>
              </a:buClr>
              <a:buSzPct val="80000"/>
              <a:defRPr/>
            </a:pPr>
            <a:r>
              <a:rPr lang="es-MX" sz="1050" dirty="0">
                <a:latin typeface="Agency FB" pitchFamily="34" charset="0"/>
                <a:cs typeface="Arial" charset="0"/>
              </a:rPr>
              <a:t>RFC de la Persona Física o Moral para quien fue emitido el comprobante. </a:t>
            </a:r>
          </a:p>
        </p:txBody>
      </p:sp>
      <p:sp>
        <p:nvSpPr>
          <p:cNvPr id="12" name="Título 3"/>
          <p:cNvSpPr txBox="1">
            <a:spLocks/>
          </p:cNvSpPr>
          <p:nvPr/>
        </p:nvSpPr>
        <p:spPr bwMode="auto">
          <a:xfrm>
            <a:off x="0" y="92366"/>
            <a:ext cx="9144000" cy="461665"/>
          </a:xfrm>
          <a:prstGeom prst="rect">
            <a:avLst/>
          </a:prstGeom>
          <a:noFill/>
        </p:spPr>
        <p:txBody>
          <a:bodyPr wrap="square" rtlCol="0">
            <a:spAutoFit/>
          </a:bodyPr>
          <a:lstStyle/>
          <a:p>
            <a:pPr>
              <a:defRPr/>
            </a:pPr>
            <a:r>
              <a:rPr lang="es-MX" sz="2400" b="1" dirty="0" smtClean="0">
                <a:latin typeface="Constantia" pitchFamily="18" charset="0"/>
              </a:rPr>
              <a:t>Validación</a:t>
            </a:r>
            <a:endParaRPr lang="es-ES" sz="2400" b="1" dirty="0">
              <a:latin typeface="Constantia" pitchFamily="18" charset="0"/>
            </a:endParaRPr>
          </a:p>
        </p:txBody>
      </p:sp>
      <p:pic>
        <p:nvPicPr>
          <p:cNvPr id="13" name="Picture 2"/>
          <p:cNvPicPr>
            <a:picLocks noChangeAspect="1" noChangeArrowheads="1"/>
          </p:cNvPicPr>
          <p:nvPr/>
        </p:nvPicPr>
        <p:blipFill>
          <a:blip r:embed="rId3"/>
          <a:srcRect/>
          <a:stretch>
            <a:fillRect/>
          </a:stretch>
        </p:blipFill>
        <p:spPr bwMode="auto">
          <a:xfrm>
            <a:off x="0" y="465399"/>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ctángulo"/>
          <p:cNvSpPr>
            <a:spLocks noChangeArrowheads="1"/>
          </p:cNvSpPr>
          <p:nvPr/>
        </p:nvSpPr>
        <p:spPr bwMode="auto">
          <a:xfrm>
            <a:off x="0" y="78365"/>
            <a:ext cx="4035576" cy="461962"/>
          </a:xfrm>
          <a:prstGeom prst="rect">
            <a:avLst/>
          </a:prstGeom>
          <a:noFill/>
          <a:ln w="9525">
            <a:noFill/>
            <a:miter lim="800000"/>
            <a:headEnd/>
            <a:tailEnd/>
          </a:ln>
        </p:spPr>
        <p:txBody>
          <a:bodyPr wrap="square">
            <a:spAutoFit/>
          </a:bodyPr>
          <a:lstStyle/>
          <a:p>
            <a:r>
              <a:rPr lang="es-MX" sz="2400" b="1" dirty="0" smtClean="0">
                <a:latin typeface="Constantia" pitchFamily="18" charset="0"/>
              </a:rPr>
              <a:t>Validación</a:t>
            </a:r>
            <a:endParaRPr lang="es-MX" sz="2400" b="1" dirty="0">
              <a:latin typeface="Constantia" pitchFamily="18" charset="0"/>
            </a:endParaRPr>
          </a:p>
        </p:txBody>
      </p:sp>
      <p:pic>
        <p:nvPicPr>
          <p:cNvPr id="8" name="Picture 2"/>
          <p:cNvPicPr>
            <a:picLocks noChangeAspect="1" noChangeArrowheads="1"/>
          </p:cNvPicPr>
          <p:nvPr/>
        </p:nvPicPr>
        <p:blipFill>
          <a:blip r:embed="rId2"/>
          <a:srcRect/>
          <a:stretch>
            <a:fillRect/>
          </a:stretch>
        </p:blipFill>
        <p:spPr bwMode="auto">
          <a:xfrm>
            <a:off x="0" y="446687"/>
            <a:ext cx="5915025" cy="17145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66" t="18041" r="16720" b="4368"/>
          <a:stretch/>
        </p:blipFill>
        <p:spPr bwMode="auto">
          <a:xfrm>
            <a:off x="667657" y="634489"/>
            <a:ext cx="8011886" cy="556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185195"/>
            <a:ext cx="8796760" cy="461665"/>
          </a:xfrm>
          <a:prstGeom prst="rect">
            <a:avLst/>
          </a:prstGeom>
        </p:spPr>
        <p:txBody>
          <a:bodyPr wrap="square">
            <a:spAutoFit/>
          </a:bodyPr>
          <a:lstStyle/>
          <a:p>
            <a:r>
              <a:rPr lang="es-MX" sz="2400" b="1" dirty="0" smtClean="0">
                <a:latin typeface="Constantia" pitchFamily="18" charset="0"/>
              </a:rPr>
              <a:t>Portal Privado de Factura Electrónica </a:t>
            </a:r>
          </a:p>
        </p:txBody>
      </p:sp>
      <p:pic>
        <p:nvPicPr>
          <p:cNvPr id="3" name="Picture 2"/>
          <p:cNvPicPr>
            <a:picLocks noChangeAspect="1" noChangeArrowheads="1"/>
          </p:cNvPicPr>
          <p:nvPr/>
        </p:nvPicPr>
        <p:blipFill>
          <a:blip r:embed="rId2"/>
          <a:srcRect/>
          <a:stretch>
            <a:fillRect/>
          </a:stretch>
        </p:blipFill>
        <p:spPr bwMode="auto">
          <a:xfrm>
            <a:off x="0" y="618137"/>
            <a:ext cx="5915025" cy="171450"/>
          </a:xfrm>
          <a:prstGeom prst="rect">
            <a:avLst/>
          </a:prstGeom>
          <a:noFill/>
          <a:ln w="9525">
            <a:noFill/>
            <a:miter lim="800000"/>
            <a:headEnd/>
            <a:tailEnd/>
          </a:ln>
        </p:spPr>
      </p:pic>
      <p:sp>
        <p:nvSpPr>
          <p:cNvPr id="2049" name="Rectangle 1"/>
          <p:cNvSpPr>
            <a:spLocks noChangeArrowheads="1"/>
          </p:cNvSpPr>
          <p:nvPr/>
        </p:nvSpPr>
        <p:spPr bwMode="auto">
          <a:xfrm>
            <a:off x="-1" y="1314066"/>
            <a:ext cx="91440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En enero de 2011.</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Se  publicaron los servicios de Factura Electrónica CFDI</a:t>
            </a:r>
            <a:r>
              <a:rPr lang="es-MX" sz="1600" dirty="0" smtClean="0">
                <a:latin typeface="Constantia" pitchFamily="18" charset="0"/>
                <a:ea typeface="MS Mincho" pitchFamily="49" charset="-128"/>
                <a:cs typeface="Times New Roman" pitchFamily="18" charset="0"/>
              </a:rPr>
              <a:t>: E</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l usuario realiza la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consulta, recuperación y cancelación</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 de las facturas electrónicas que hubiese emitido hasta ese momento.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En agosto de 2012</a:t>
            </a:r>
          </a:p>
          <a:p>
            <a:pPr marL="0" marR="0" lvl="0" indent="0" algn="l" defTabSz="914400" rtl="0" eaLnBrk="0" fontAlgn="base" latinLnBrk="0" hangingPunct="0">
              <a:lnSpc>
                <a:spcPct val="100000"/>
              </a:lnSpc>
              <a:spcBef>
                <a:spcPct val="0"/>
              </a:spcBef>
              <a:spcAft>
                <a:spcPct val="0"/>
              </a:spcAft>
              <a:buClrTx/>
              <a:buSzTx/>
              <a:buFontTx/>
              <a:buNone/>
              <a:tabLst/>
            </a:pPr>
            <a:r>
              <a:rPr lang="es-MX" sz="1600" dirty="0" smtClean="0">
                <a:latin typeface="Constantia" pitchFamily="18" charset="0"/>
                <a:ea typeface="MS Mincho" pitchFamily="49" charset="-128"/>
                <a:cs typeface="Times New Roman" pitchFamily="18" charset="0"/>
              </a:rPr>
              <a:t>S</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 adicionó la funcionalidad de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generación de CFDI </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dentro del servicio.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En Mayo de 2013</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Se</a:t>
            </a:r>
            <a:r>
              <a:rPr kumimoji="0" lang="es-MX" sz="1600" b="0" i="0" u="none" strike="noStrike" cap="none" normalizeH="0" dirty="0" smtClean="0">
                <a:ln>
                  <a:noFill/>
                </a:ln>
                <a:solidFill>
                  <a:schemeClr val="tx1"/>
                </a:solidFill>
                <a:effectLst/>
                <a:latin typeface="Constantia" pitchFamily="18" charset="0"/>
                <a:ea typeface="MS Mincho" pitchFamily="49" charset="-128"/>
                <a:cs typeface="Times New Roman" pitchFamily="18" charset="0"/>
              </a:rPr>
              <a:t> incorporó  </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el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servicio de recuperación </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de factura electrónica </a:t>
            </a: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para el receptor </a:t>
            </a:r>
            <a:r>
              <a:rPr kumimoji="0" lang="es-MX" sz="1600" b="0"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de la misma, previa autenticación con su FIEL.</a:t>
            </a:r>
          </a:p>
          <a:p>
            <a:pPr marL="0" marR="0" lvl="0" indent="0" algn="l" defTabSz="914400" rtl="0" eaLnBrk="0" fontAlgn="base" latinLnBrk="0" hangingPunct="0">
              <a:lnSpc>
                <a:spcPct val="100000"/>
              </a:lnSpc>
              <a:spcBef>
                <a:spcPct val="0"/>
              </a:spcBef>
              <a:spcAft>
                <a:spcPct val="0"/>
              </a:spcAft>
              <a:buClrTx/>
              <a:buSzTx/>
              <a:buFontTx/>
              <a:buNone/>
              <a:tabLst/>
            </a:pPr>
            <a:endParaRPr lang="es-MX" sz="1600" dirty="0" smtClean="0">
              <a:latin typeface="Constant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1" u="none" strike="noStrike" cap="none" normalizeH="0" baseline="0" dirty="0" smtClean="0">
                <a:ln>
                  <a:noFill/>
                </a:ln>
                <a:solidFill>
                  <a:srgbClr val="C00000"/>
                </a:solidFill>
                <a:effectLst/>
                <a:latin typeface="Constantia" pitchFamily="18" charset="0"/>
                <a:ea typeface="MS Mincho" pitchFamily="49" charset="-128"/>
                <a:cs typeface="Times New Roman" pitchFamily="18" charset="0"/>
              </a:rPr>
              <a:t>Esto a  efecto de que los receptores de Factura Electrónica (CFDI), tengan la posibilidad de recuperar sus comprobantes desde el portal del SAT. </a:t>
            </a:r>
            <a:endParaRPr kumimoji="0" lang="es-MX" sz="2000" b="1" i="1" u="none" strike="noStrike" cap="none" normalizeH="0" baseline="0" dirty="0" smtClean="0">
              <a:ln>
                <a:noFill/>
              </a:ln>
              <a:solidFill>
                <a:srgbClr val="C00000"/>
              </a:solidFill>
              <a:effectLst/>
              <a:latin typeface="Constantia" pitchFamily="18"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b="37788"/>
          <a:stretch/>
        </p:blipFill>
        <p:spPr bwMode="auto">
          <a:xfrm>
            <a:off x="1676304" y="1460721"/>
            <a:ext cx="5459973" cy="1659793"/>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0" y="976418"/>
            <a:ext cx="705693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El nuevo servicio se presenta de la siguiente forma una vez autenticado:</a:t>
            </a:r>
            <a:endParaRPr kumimoji="0" lang="es-MX"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p:nvPr/>
        </p:nvPicPr>
        <p:blipFill rotWithShape="1">
          <a:blip r:embed="rId3" cstate="print">
            <a:extLst>
              <a:ext uri="{28A0092B-C50C-407E-A947-70E740481C1C}">
                <a14:useLocalDpi xmlns:a14="http://schemas.microsoft.com/office/drawing/2010/main" val="0"/>
              </a:ext>
            </a:extLst>
          </a:blip>
          <a:srcRect b="11209"/>
          <a:stretch/>
        </p:blipFill>
        <p:spPr bwMode="auto">
          <a:xfrm>
            <a:off x="1668392" y="3785454"/>
            <a:ext cx="5467885" cy="23838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1"/>
          <p:cNvSpPr>
            <a:spLocks noChangeArrowheads="1"/>
          </p:cNvSpPr>
          <p:nvPr/>
        </p:nvSpPr>
        <p:spPr bwMode="auto">
          <a:xfrm>
            <a:off x="0" y="32206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Constantia" pitchFamily="18" charset="0"/>
                <a:ea typeface="MS Mincho" pitchFamily="49" charset="-128"/>
                <a:cs typeface="Times New Roman" pitchFamily="18" charset="0"/>
              </a:rPr>
              <a:t>El servicio</a:t>
            </a:r>
            <a:r>
              <a:rPr kumimoji="0" lang="es-MX" sz="1600" b="1" i="0" u="none" strike="noStrike" cap="none" normalizeH="0" dirty="0" smtClean="0">
                <a:ln>
                  <a:noFill/>
                </a:ln>
                <a:solidFill>
                  <a:schemeClr val="tx1"/>
                </a:solidFill>
                <a:effectLst/>
                <a:latin typeface="Constantia" pitchFamily="18" charset="0"/>
                <a:ea typeface="MS Mincho" pitchFamily="49" charset="-128"/>
                <a:cs typeface="Times New Roman" pitchFamily="18" charset="0"/>
              </a:rPr>
              <a:t> presenta 2 opciones: Consulta por foli</a:t>
            </a:r>
            <a:r>
              <a:rPr lang="es-MX" sz="1600" b="1" dirty="0" smtClean="0">
                <a:latin typeface="Constantia" pitchFamily="18" charset="0"/>
                <a:ea typeface="MS Mincho" pitchFamily="49" charset="-128"/>
                <a:cs typeface="Times New Roman" pitchFamily="18" charset="0"/>
              </a:rPr>
              <a:t>o y consulta por periodo  (año, mes y/o día, bajo el siguiente diseño: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 y="129779"/>
            <a:ext cx="8796760" cy="461665"/>
          </a:xfrm>
          <a:prstGeom prst="rect">
            <a:avLst/>
          </a:prstGeom>
        </p:spPr>
        <p:txBody>
          <a:bodyPr wrap="square">
            <a:spAutoFit/>
          </a:bodyPr>
          <a:lstStyle/>
          <a:p>
            <a:r>
              <a:rPr lang="es-MX" sz="2400" b="1" dirty="0" smtClean="0">
                <a:latin typeface="Constantia" pitchFamily="18" charset="0"/>
              </a:rPr>
              <a:t>Consultas para el receptor</a:t>
            </a:r>
          </a:p>
        </p:txBody>
      </p:sp>
      <p:pic>
        <p:nvPicPr>
          <p:cNvPr id="7" name="Picture 2"/>
          <p:cNvPicPr>
            <a:picLocks noChangeAspect="1" noChangeArrowheads="1"/>
          </p:cNvPicPr>
          <p:nvPr/>
        </p:nvPicPr>
        <p:blipFill>
          <a:blip r:embed="rId4"/>
          <a:srcRect/>
          <a:stretch>
            <a:fillRect/>
          </a:stretch>
        </p:blipFill>
        <p:spPr bwMode="auto">
          <a:xfrm>
            <a:off x="0" y="553485"/>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295" y="810240"/>
            <a:ext cx="87913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600" dirty="0" smtClean="0">
                <a:latin typeface="Constantia" pitchFamily="18" charset="0"/>
                <a:ea typeface="MS Mincho" pitchFamily="49" charset="-128"/>
                <a:cs typeface="Times New Roman" pitchFamily="18" charset="0"/>
              </a:rPr>
              <a:t>Una vez ingresados los criterios de búsqueda, solo se presentan los datos de las facturas en las que </a:t>
            </a:r>
          </a:p>
          <a:p>
            <a:pPr marL="0" marR="0" lvl="0" indent="0" algn="l" defTabSz="914400" rtl="0" eaLnBrk="1" fontAlgn="base" latinLnBrk="0" hangingPunct="1">
              <a:lnSpc>
                <a:spcPct val="100000"/>
              </a:lnSpc>
              <a:spcBef>
                <a:spcPct val="0"/>
              </a:spcBef>
              <a:spcAft>
                <a:spcPct val="0"/>
              </a:spcAft>
              <a:buClrTx/>
              <a:buSzTx/>
              <a:buFontTx/>
              <a:buNone/>
              <a:tabLst/>
            </a:pPr>
            <a:r>
              <a:rPr lang="es-MX" sz="1600" dirty="0" smtClean="0">
                <a:latin typeface="Constantia" pitchFamily="18" charset="0"/>
                <a:ea typeface="MS Mincho" pitchFamily="49" charset="-128"/>
                <a:cs typeface="Times New Roman" pitchFamily="18" charset="0"/>
              </a:rPr>
              <a:t>aparezca la clave de RFC del usuario como receptor.</a:t>
            </a:r>
            <a:endParaRPr kumimoji="0" lang="es-MX" sz="280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p:cNvPicPr/>
          <p:nvPr/>
        </p:nvPicPr>
        <p:blipFill>
          <a:blip r:embed="rId2" cstate="print"/>
          <a:srcRect l="19333" t="29699" r="14671" b="6015"/>
          <a:stretch>
            <a:fillRect/>
          </a:stretch>
        </p:blipFill>
        <p:spPr bwMode="auto">
          <a:xfrm>
            <a:off x="257186" y="1491207"/>
            <a:ext cx="6229080" cy="4664597"/>
          </a:xfrm>
          <a:prstGeom prst="rect">
            <a:avLst/>
          </a:prstGeom>
          <a:ln>
            <a:noFill/>
          </a:ln>
          <a:effectLst>
            <a:outerShdw blurRad="292100" dist="139700" dir="2700000" algn="tl" rotWithShape="0">
              <a:srgbClr val="333333">
                <a:alpha val="65000"/>
              </a:srgbClr>
            </a:outerShdw>
          </a:effectLst>
        </p:spPr>
      </p:pic>
      <p:sp>
        <p:nvSpPr>
          <p:cNvPr id="41985" name="Rectangle 1"/>
          <p:cNvSpPr>
            <a:spLocks noChangeArrowheads="1"/>
          </p:cNvSpPr>
          <p:nvPr/>
        </p:nvSpPr>
        <p:spPr bwMode="auto">
          <a:xfrm>
            <a:off x="6638457" y="1803876"/>
            <a:ext cx="2331923" cy="263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MX" sz="1400" b="1" i="0" u="none" strike="noStrike" cap="none" normalizeH="0" baseline="0" dirty="0" smtClean="0">
                <a:ln>
                  <a:noFill/>
                </a:ln>
                <a:solidFill>
                  <a:srgbClr val="C00000"/>
                </a:solidFill>
                <a:effectLst/>
                <a:latin typeface="Constantia" pitchFamily="18" charset="0"/>
                <a:ea typeface="MS Mincho" pitchFamily="49" charset="-128"/>
                <a:cs typeface="Times New Roman" pitchFamily="18" charset="0"/>
              </a:rPr>
              <a:t>El</a:t>
            </a:r>
            <a:r>
              <a:rPr kumimoji="0" lang="es-MX" sz="1400" b="0" i="0" u="none" strike="noStrike" cap="none" normalizeH="0" baseline="0" dirty="0" smtClean="0">
                <a:ln>
                  <a:noFill/>
                </a:ln>
                <a:solidFill>
                  <a:srgbClr val="C00000"/>
                </a:solidFill>
                <a:effectLst/>
                <a:latin typeface="Constantia" pitchFamily="18" charset="0"/>
                <a:ea typeface="MS Mincho" pitchFamily="49" charset="-128"/>
                <a:cs typeface="Times New Roman" pitchFamily="18" charset="0"/>
              </a:rPr>
              <a:t> </a:t>
            </a:r>
            <a:r>
              <a:rPr lang="es-MX" sz="1600" b="1" dirty="0" smtClean="0">
                <a:solidFill>
                  <a:srgbClr val="C00000"/>
                </a:solidFill>
                <a:latin typeface="Constantia" pitchFamily="18" charset="0"/>
                <a:ea typeface="MS Mincho" pitchFamily="49" charset="-128"/>
                <a:cs typeface="Times New Roman" pitchFamily="18" charset="0"/>
              </a:rPr>
              <a:t>contribuyente podrá recuperar sólo las facturas que estén con un estatus de “activas” y no podrá realizar la cancelación de las mismas.</a:t>
            </a:r>
          </a:p>
        </p:txBody>
      </p:sp>
      <p:pic>
        <p:nvPicPr>
          <p:cNvPr id="41989" name="Picture 5" descr="http://www.proyectoagrega.es/client/preview/Validaci%C3%B3n.jpg"/>
          <p:cNvPicPr>
            <a:picLocks noChangeAspect="1" noChangeArrowheads="1"/>
          </p:cNvPicPr>
          <p:nvPr/>
        </p:nvPicPr>
        <p:blipFill>
          <a:blip r:embed="rId3"/>
          <a:srcRect/>
          <a:stretch>
            <a:fillRect/>
          </a:stretch>
        </p:blipFill>
        <p:spPr bwMode="auto">
          <a:xfrm>
            <a:off x="6822310" y="4443317"/>
            <a:ext cx="2148069" cy="1712487"/>
          </a:xfrm>
          <a:prstGeom prst="rect">
            <a:avLst/>
          </a:prstGeom>
          <a:noFill/>
        </p:spPr>
      </p:pic>
      <p:sp>
        <p:nvSpPr>
          <p:cNvPr id="6" name="5 Rectángulo"/>
          <p:cNvSpPr/>
          <p:nvPr/>
        </p:nvSpPr>
        <p:spPr>
          <a:xfrm>
            <a:off x="-1" y="129779"/>
            <a:ext cx="8796760" cy="461665"/>
          </a:xfrm>
          <a:prstGeom prst="rect">
            <a:avLst/>
          </a:prstGeom>
        </p:spPr>
        <p:txBody>
          <a:bodyPr wrap="square">
            <a:spAutoFit/>
          </a:bodyPr>
          <a:lstStyle/>
          <a:p>
            <a:r>
              <a:rPr lang="es-MX" sz="2400" b="1" dirty="0" smtClean="0">
                <a:latin typeface="Constantia" pitchFamily="18" charset="0"/>
              </a:rPr>
              <a:t>Consultas para el receptor</a:t>
            </a:r>
          </a:p>
        </p:txBody>
      </p:sp>
      <p:pic>
        <p:nvPicPr>
          <p:cNvPr id="7" name="Picture 2"/>
          <p:cNvPicPr>
            <a:picLocks noChangeAspect="1" noChangeArrowheads="1"/>
          </p:cNvPicPr>
          <p:nvPr/>
        </p:nvPicPr>
        <p:blipFill>
          <a:blip r:embed="rId4"/>
          <a:srcRect/>
          <a:stretch>
            <a:fillRect/>
          </a:stretch>
        </p:blipFill>
        <p:spPr bwMode="auto">
          <a:xfrm>
            <a:off x="0" y="553485"/>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CuadroTexto"/>
          <p:cNvSpPr txBox="1">
            <a:spLocks noChangeArrowheads="1"/>
          </p:cNvSpPr>
          <p:nvPr/>
        </p:nvSpPr>
        <p:spPr bwMode="auto">
          <a:xfrm>
            <a:off x="276225" y="1092200"/>
            <a:ext cx="8318500" cy="3985706"/>
          </a:xfrm>
          <a:prstGeom prst="rect">
            <a:avLst/>
          </a:prstGeom>
          <a:noFill/>
          <a:ln w="9525">
            <a:noFill/>
            <a:miter lim="800000"/>
            <a:headEnd/>
            <a:tailEnd/>
          </a:ln>
        </p:spPr>
        <p:txBody>
          <a:bodyPr wrap="square">
            <a:spAutoFit/>
          </a:bodyPr>
          <a:lstStyle/>
          <a:p>
            <a:pPr marL="358775" indent="-185738" algn="just">
              <a:lnSpc>
                <a:spcPct val="150000"/>
              </a:lnSpc>
              <a:spcBef>
                <a:spcPts val="1200"/>
              </a:spcBef>
              <a:spcAft>
                <a:spcPts val="1200"/>
              </a:spcAft>
              <a:buClr>
                <a:srgbClr val="00B050"/>
              </a:buClr>
              <a:buFont typeface="Wingdings 2" pitchFamily="18" charset="2"/>
              <a:buChar char="»"/>
            </a:pPr>
            <a:r>
              <a:rPr lang="es-MX" dirty="0">
                <a:latin typeface="Constantia" pitchFamily="18" charset="0"/>
              </a:rPr>
              <a:t>Con la finalidad de fortalecer la calidad de la información que recibe el SAT de los contribuyentes, se generó una aplicación tecnológica que permite validar la clave del RFC, ya sea por un sólo registro o de manera masiva.</a:t>
            </a:r>
          </a:p>
          <a:p>
            <a:pPr marL="358775" indent="-185738" algn="just">
              <a:lnSpc>
                <a:spcPct val="150000"/>
              </a:lnSpc>
              <a:spcBef>
                <a:spcPts val="1200"/>
              </a:spcBef>
              <a:spcAft>
                <a:spcPts val="1200"/>
              </a:spcAft>
              <a:buClr>
                <a:srgbClr val="00B050"/>
              </a:buClr>
              <a:buFont typeface="Wingdings 2" pitchFamily="18" charset="2"/>
              <a:buChar char="»"/>
            </a:pPr>
            <a:r>
              <a:rPr lang="es-MX" dirty="0">
                <a:latin typeface="Constantia" pitchFamily="18" charset="0"/>
              </a:rPr>
              <a:t>Para acceder a la misma, no se requiere </a:t>
            </a:r>
            <a:r>
              <a:rPr lang="es-MX" dirty="0" smtClean="0">
                <a:latin typeface="Constantia" pitchFamily="18" charset="0"/>
              </a:rPr>
              <a:t>Contraseña </a:t>
            </a:r>
            <a:r>
              <a:rPr lang="es-MX" dirty="0">
                <a:latin typeface="Constantia" pitchFamily="18" charset="0"/>
              </a:rPr>
              <a:t>(Antes </a:t>
            </a:r>
            <a:r>
              <a:rPr lang="es-MX" dirty="0" smtClean="0">
                <a:latin typeface="Constantia" pitchFamily="18" charset="0"/>
              </a:rPr>
              <a:t>CIEC) </a:t>
            </a:r>
            <a:r>
              <a:rPr lang="es-MX" dirty="0">
                <a:latin typeface="Constantia" pitchFamily="18" charset="0"/>
              </a:rPr>
              <a:t>ni FIEL, ni abrir un caso SAC, ya que se realiza por autoservicio desde el portal por Internet.</a:t>
            </a:r>
          </a:p>
          <a:p>
            <a:pPr marL="358775" indent="-185738" algn="just">
              <a:lnSpc>
                <a:spcPct val="150000"/>
              </a:lnSpc>
              <a:spcBef>
                <a:spcPts val="1200"/>
              </a:spcBef>
              <a:spcAft>
                <a:spcPts val="1200"/>
              </a:spcAft>
              <a:buClr>
                <a:srgbClr val="00B050"/>
              </a:buClr>
              <a:buFont typeface="Wingdings 2" pitchFamily="18" charset="2"/>
              <a:buChar char="»"/>
            </a:pPr>
            <a:r>
              <a:rPr lang="es-MX" dirty="0">
                <a:latin typeface="Constantia" pitchFamily="18" charset="0"/>
              </a:rPr>
              <a:t>Para consultar a dicho aplicativo, acceder a la siguiente ruta:</a:t>
            </a:r>
            <a:r>
              <a:rPr lang="es-MX" sz="1600" dirty="0">
                <a:latin typeface="Constantia" pitchFamily="18" charset="0"/>
              </a:rPr>
              <a:t> </a:t>
            </a:r>
            <a:r>
              <a:rPr lang="es-MX" sz="1600" dirty="0">
                <a:latin typeface="Constantia" pitchFamily="18" charset="0"/>
                <a:hlinkClick r:id="rId2"/>
              </a:rPr>
              <a:t>http://101.30.225.126:9080/ConsultaRFC/</a:t>
            </a:r>
            <a:r>
              <a:rPr lang="es-MX" sz="1600" dirty="0">
                <a:latin typeface="Constantia" pitchFamily="18" charset="0"/>
              </a:rPr>
              <a:t>.</a:t>
            </a:r>
          </a:p>
        </p:txBody>
      </p:sp>
      <p:sp>
        <p:nvSpPr>
          <p:cNvPr id="7171" name="8 CuadroTexto"/>
          <p:cNvSpPr txBox="1">
            <a:spLocks noChangeArrowheads="1"/>
          </p:cNvSpPr>
          <p:nvPr/>
        </p:nvSpPr>
        <p:spPr bwMode="auto">
          <a:xfrm>
            <a:off x="-3174" y="787188"/>
            <a:ext cx="2072120" cy="400110"/>
          </a:xfrm>
          <a:prstGeom prst="rect">
            <a:avLst/>
          </a:prstGeom>
          <a:noFill/>
          <a:ln w="9525">
            <a:noFill/>
            <a:miter lim="800000"/>
            <a:headEnd/>
            <a:tailEnd/>
          </a:ln>
        </p:spPr>
        <p:txBody>
          <a:bodyPr wrap="square">
            <a:spAutoFit/>
          </a:bodyPr>
          <a:lstStyle/>
          <a:p>
            <a:r>
              <a:rPr lang="es-MX" sz="2000" b="1" dirty="0">
                <a:latin typeface="Constantia" pitchFamily="18" charset="0"/>
              </a:rPr>
              <a:t>Objetivo</a:t>
            </a:r>
          </a:p>
        </p:txBody>
      </p:sp>
      <p:sp>
        <p:nvSpPr>
          <p:cNvPr id="5" name="8 CuadroTexto"/>
          <p:cNvSpPr txBox="1">
            <a:spLocks noChangeArrowheads="1"/>
          </p:cNvSpPr>
          <p:nvPr/>
        </p:nvSpPr>
        <p:spPr bwMode="auto">
          <a:xfrm>
            <a:off x="-3175" y="95250"/>
            <a:ext cx="3438525" cy="461665"/>
          </a:xfrm>
          <a:prstGeom prst="rect">
            <a:avLst/>
          </a:prstGeom>
          <a:noFill/>
          <a:ln w="9525">
            <a:noFill/>
            <a:miter lim="800000"/>
            <a:headEnd/>
            <a:tailEnd/>
          </a:ln>
        </p:spPr>
        <p:txBody>
          <a:bodyPr>
            <a:spAutoFit/>
          </a:bodyPr>
          <a:lstStyle/>
          <a:p>
            <a:r>
              <a:rPr lang="es-MX" sz="2400" b="1" dirty="0" smtClean="0">
                <a:latin typeface="Constantia" pitchFamily="18" charset="0"/>
              </a:rPr>
              <a:t>Validación del RFC</a:t>
            </a:r>
            <a:endParaRPr lang="es-MX" sz="2400" b="1" dirty="0">
              <a:latin typeface="Constantia" pitchFamily="18" charset="0"/>
            </a:endParaRPr>
          </a:p>
        </p:txBody>
      </p:sp>
      <p:pic>
        <p:nvPicPr>
          <p:cNvPr id="6" name="Picture 2"/>
          <p:cNvPicPr>
            <a:picLocks noChangeAspect="1" noChangeArrowheads="1"/>
          </p:cNvPicPr>
          <p:nvPr/>
        </p:nvPicPr>
        <p:blipFill>
          <a:blip r:embed="rId3"/>
          <a:srcRect/>
          <a:stretch>
            <a:fillRect/>
          </a:stretch>
        </p:blipFill>
        <p:spPr bwMode="auto">
          <a:xfrm>
            <a:off x="0" y="446687"/>
            <a:ext cx="5915025" cy="171450"/>
          </a:xfrm>
          <a:prstGeom prst="rect">
            <a:avLst/>
          </a:prstGeom>
          <a:noFill/>
          <a:ln w="9525">
            <a:noFill/>
            <a:miter lim="800000"/>
            <a:headEnd/>
            <a:tailEnd/>
          </a:ln>
        </p:spPr>
      </p:pic>
      <p:pic>
        <p:nvPicPr>
          <p:cNvPr id="3074" name="Picture 2" descr="http://caconi.com/wp-content/uploads/2012/08/Ventajas-de-obtener-tu-rfc.jpg"/>
          <p:cNvPicPr>
            <a:picLocks noChangeAspect="1" noChangeArrowheads="1"/>
          </p:cNvPicPr>
          <p:nvPr/>
        </p:nvPicPr>
        <p:blipFill>
          <a:blip r:embed="rId4"/>
          <a:srcRect/>
          <a:stretch>
            <a:fillRect/>
          </a:stretch>
        </p:blipFill>
        <p:spPr bwMode="auto">
          <a:xfrm>
            <a:off x="6461619" y="4846413"/>
            <a:ext cx="2133106" cy="1227267"/>
          </a:xfrm>
          <a:prstGeom prst="rect">
            <a:avLst/>
          </a:prstGeom>
          <a:noFill/>
        </p:spPr>
      </p:pic>
    </p:spTree>
    <p:extLst>
      <p:ext uri="{BB962C8B-B14F-4D97-AF65-F5344CB8AC3E}">
        <p14:creationId xmlns:p14="http://schemas.microsoft.com/office/powerpoint/2010/main" val="42717163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8 CuadroTexto"/>
          <p:cNvSpPr txBox="1">
            <a:spLocks noChangeArrowheads="1"/>
          </p:cNvSpPr>
          <p:nvPr/>
        </p:nvSpPr>
        <p:spPr bwMode="auto">
          <a:xfrm>
            <a:off x="-3175" y="95250"/>
            <a:ext cx="3438525" cy="461665"/>
          </a:xfrm>
          <a:prstGeom prst="rect">
            <a:avLst/>
          </a:prstGeom>
          <a:noFill/>
          <a:ln w="9525">
            <a:noFill/>
            <a:miter lim="800000"/>
            <a:headEnd/>
            <a:tailEnd/>
          </a:ln>
        </p:spPr>
        <p:txBody>
          <a:bodyPr>
            <a:spAutoFit/>
          </a:bodyPr>
          <a:lstStyle/>
          <a:p>
            <a:r>
              <a:rPr lang="es-MX" sz="2400" b="1" dirty="0" smtClean="0">
                <a:latin typeface="Constantia" pitchFamily="18" charset="0"/>
              </a:rPr>
              <a:t>Validación del RFC</a:t>
            </a:r>
            <a:endParaRPr lang="es-MX" sz="2400" b="1" dirty="0">
              <a:latin typeface="Constantia" pitchFamily="18" charset="0"/>
            </a:endParaRPr>
          </a:p>
        </p:txBody>
      </p:sp>
      <p:sp>
        <p:nvSpPr>
          <p:cNvPr id="14339" name="2 CuadroTexto"/>
          <p:cNvSpPr txBox="1">
            <a:spLocks noChangeArrowheads="1"/>
          </p:cNvSpPr>
          <p:nvPr/>
        </p:nvSpPr>
        <p:spPr bwMode="auto">
          <a:xfrm>
            <a:off x="-3175" y="660400"/>
            <a:ext cx="8816975" cy="369888"/>
          </a:xfrm>
          <a:prstGeom prst="rect">
            <a:avLst/>
          </a:prstGeom>
          <a:noFill/>
          <a:ln w="9525">
            <a:noFill/>
            <a:miter lim="800000"/>
            <a:headEnd/>
            <a:tailEnd/>
          </a:ln>
        </p:spPr>
        <p:txBody>
          <a:bodyPr>
            <a:spAutoFit/>
          </a:bodyPr>
          <a:lstStyle/>
          <a:p>
            <a:pPr marL="177800" indent="-6350" algn="just">
              <a:spcBef>
                <a:spcPts val="1200"/>
              </a:spcBef>
              <a:spcAft>
                <a:spcPts val="1200"/>
              </a:spcAft>
              <a:buClr>
                <a:srgbClr val="009A96"/>
              </a:buClr>
            </a:pPr>
            <a:r>
              <a:rPr lang="es-MX" dirty="0">
                <a:latin typeface="Constantia" pitchFamily="18" charset="0"/>
              </a:rPr>
              <a:t>Para realizar la consulta por RFC,  se debe seguir los siguientes pasos: </a:t>
            </a:r>
          </a:p>
        </p:txBody>
      </p:sp>
      <p:sp>
        <p:nvSpPr>
          <p:cNvPr id="14340" name="3 CuadroTexto"/>
          <p:cNvSpPr txBox="1">
            <a:spLocks noChangeArrowheads="1"/>
          </p:cNvSpPr>
          <p:nvPr/>
        </p:nvSpPr>
        <p:spPr bwMode="auto">
          <a:xfrm>
            <a:off x="0" y="1417638"/>
            <a:ext cx="8816975" cy="369887"/>
          </a:xfrm>
          <a:prstGeom prst="rect">
            <a:avLst/>
          </a:prstGeom>
          <a:noFill/>
          <a:ln w="9525">
            <a:noFill/>
            <a:miter lim="800000"/>
            <a:headEnd/>
            <a:tailEnd/>
          </a:ln>
        </p:spPr>
        <p:txBody>
          <a:bodyPr>
            <a:spAutoFit/>
          </a:bodyPr>
          <a:lstStyle/>
          <a:p>
            <a:pPr marL="177800" indent="-6350">
              <a:spcBef>
                <a:spcPts val="1200"/>
              </a:spcBef>
              <a:spcAft>
                <a:spcPts val="1200"/>
              </a:spcAft>
              <a:buClr>
                <a:srgbClr val="009A96"/>
              </a:buClr>
            </a:pPr>
            <a:r>
              <a:rPr lang="es-MX" b="1" dirty="0">
                <a:latin typeface="Constantia" pitchFamily="18" charset="0"/>
              </a:rPr>
              <a:t>(1) </a:t>
            </a:r>
            <a:r>
              <a:rPr lang="es-MX" dirty="0">
                <a:latin typeface="Constantia" pitchFamily="18" charset="0"/>
              </a:rPr>
              <a:t>Capture el RFC y de un clic sobre la lupa: “Consultar RFC”.</a:t>
            </a:r>
          </a:p>
        </p:txBody>
      </p:sp>
      <p:pic>
        <p:nvPicPr>
          <p:cNvPr id="14341" name="Picture 3"/>
          <p:cNvPicPr>
            <a:picLocks noChangeAspect="1" noChangeArrowheads="1"/>
          </p:cNvPicPr>
          <p:nvPr/>
        </p:nvPicPr>
        <p:blipFill>
          <a:blip r:embed="rId2"/>
          <a:srcRect l="967" t="27238" r="27711" b="56715"/>
          <a:stretch>
            <a:fillRect/>
          </a:stretch>
        </p:blipFill>
        <p:spPr bwMode="auto">
          <a:xfrm>
            <a:off x="201613" y="2143125"/>
            <a:ext cx="8670925" cy="1143000"/>
          </a:xfrm>
          <a:prstGeom prst="rect">
            <a:avLst/>
          </a:prstGeom>
          <a:noFill/>
          <a:ln w="9525">
            <a:noFill/>
            <a:miter lim="800000"/>
            <a:headEnd/>
            <a:tailEnd/>
          </a:ln>
        </p:spPr>
      </p:pic>
      <p:sp>
        <p:nvSpPr>
          <p:cNvPr id="6" name="5 CuadroTexto"/>
          <p:cNvSpPr txBox="1"/>
          <p:nvPr/>
        </p:nvSpPr>
        <p:spPr>
          <a:xfrm>
            <a:off x="1588" y="3725863"/>
            <a:ext cx="8816975" cy="369887"/>
          </a:xfrm>
          <a:prstGeom prst="rect">
            <a:avLst/>
          </a:prstGeom>
          <a:noFill/>
        </p:spPr>
        <p:txBody>
          <a:bodyPr>
            <a:spAutoFit/>
          </a:bodyPr>
          <a:lstStyle/>
          <a:p>
            <a:pPr marL="177800" indent="-6350">
              <a:spcBef>
                <a:spcPts val="1200"/>
              </a:spcBef>
              <a:spcAft>
                <a:spcPts val="1200"/>
              </a:spcAft>
              <a:buClr>
                <a:srgbClr val="009A96"/>
              </a:buClr>
              <a:defRPr/>
            </a:pPr>
            <a:r>
              <a:rPr lang="es-MX" b="1" dirty="0">
                <a:latin typeface="Constantia" pitchFamily="18" charset="0"/>
              </a:rPr>
              <a:t>      </a:t>
            </a:r>
            <a:r>
              <a:rPr lang="es-MX" dirty="0">
                <a:latin typeface="Constantia" pitchFamily="18" charset="0"/>
              </a:rPr>
              <a:t>Sí el </a:t>
            </a:r>
            <a:r>
              <a:rPr lang="es-MX" b="1" dirty="0">
                <a:latin typeface="Constantia" pitchFamily="18" charset="0"/>
              </a:rPr>
              <a:t>RFC</a:t>
            </a:r>
            <a:r>
              <a:rPr lang="es-MX" dirty="0">
                <a:latin typeface="Constantia" pitchFamily="18" charset="0"/>
              </a:rPr>
              <a:t> capturado es </a:t>
            </a:r>
            <a:r>
              <a:rPr lang="es-MX" b="1" dirty="0">
                <a:solidFill>
                  <a:schemeClr val="accent1">
                    <a:lumMod val="50000"/>
                  </a:schemeClr>
                </a:solidFill>
                <a:latin typeface="Constantia" pitchFamily="18" charset="0"/>
              </a:rPr>
              <a:t>válido</a:t>
            </a:r>
            <a:r>
              <a:rPr lang="es-MX" dirty="0">
                <a:latin typeface="Constantia" pitchFamily="18" charset="0"/>
              </a:rPr>
              <a:t>, se mostrará la pantalla siguiente:</a:t>
            </a:r>
          </a:p>
        </p:txBody>
      </p:sp>
      <p:pic>
        <p:nvPicPr>
          <p:cNvPr id="14343" name="Picture 4"/>
          <p:cNvPicPr>
            <a:picLocks noChangeAspect="1" noChangeArrowheads="1"/>
          </p:cNvPicPr>
          <p:nvPr/>
        </p:nvPicPr>
        <p:blipFill>
          <a:blip r:embed="rId3"/>
          <a:srcRect l="928" t="26306" r="27232" b="58073"/>
          <a:stretch>
            <a:fillRect/>
          </a:stretch>
        </p:blipFill>
        <p:spPr bwMode="auto">
          <a:xfrm>
            <a:off x="201613" y="4284663"/>
            <a:ext cx="8670925" cy="1100137"/>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0" y="446687"/>
            <a:ext cx="5915025" cy="171450"/>
          </a:xfrm>
          <a:prstGeom prst="rect">
            <a:avLst/>
          </a:prstGeom>
          <a:noFill/>
          <a:ln w="9525">
            <a:noFill/>
            <a:miter lim="800000"/>
            <a:headEnd/>
            <a:tailEnd/>
          </a:ln>
        </p:spPr>
      </p:pic>
    </p:spTree>
    <p:extLst>
      <p:ext uri="{BB962C8B-B14F-4D97-AF65-F5344CB8AC3E}">
        <p14:creationId xmlns:p14="http://schemas.microsoft.com/office/powerpoint/2010/main" val="24455318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CuadroTexto"/>
          <p:cNvSpPr txBox="1">
            <a:spLocks noChangeArrowheads="1"/>
          </p:cNvSpPr>
          <p:nvPr/>
        </p:nvSpPr>
        <p:spPr bwMode="auto">
          <a:xfrm>
            <a:off x="-3175" y="660400"/>
            <a:ext cx="8816975" cy="369888"/>
          </a:xfrm>
          <a:prstGeom prst="rect">
            <a:avLst/>
          </a:prstGeom>
          <a:noFill/>
          <a:ln w="9525">
            <a:noFill/>
            <a:miter lim="800000"/>
            <a:headEnd/>
            <a:tailEnd/>
          </a:ln>
        </p:spPr>
        <p:txBody>
          <a:bodyPr>
            <a:spAutoFit/>
          </a:bodyPr>
          <a:lstStyle/>
          <a:p>
            <a:pPr marL="177800" indent="-6350" algn="just">
              <a:spcBef>
                <a:spcPts val="1200"/>
              </a:spcBef>
              <a:spcAft>
                <a:spcPts val="1200"/>
              </a:spcAft>
              <a:buClr>
                <a:srgbClr val="009A96"/>
              </a:buClr>
            </a:pPr>
            <a:r>
              <a:rPr lang="es-MX" dirty="0">
                <a:latin typeface="Constantia" pitchFamily="18" charset="0"/>
              </a:rPr>
              <a:t>Para realizar la consulta por RFC, se debe seguir los siguientes pasos: </a:t>
            </a:r>
          </a:p>
        </p:txBody>
      </p:sp>
      <p:sp>
        <p:nvSpPr>
          <p:cNvPr id="15364" name="3 CuadroTexto"/>
          <p:cNvSpPr txBox="1">
            <a:spLocks noChangeArrowheads="1"/>
          </p:cNvSpPr>
          <p:nvPr/>
        </p:nvSpPr>
        <p:spPr bwMode="auto">
          <a:xfrm>
            <a:off x="0" y="1417638"/>
            <a:ext cx="8816975" cy="369887"/>
          </a:xfrm>
          <a:prstGeom prst="rect">
            <a:avLst/>
          </a:prstGeom>
          <a:noFill/>
          <a:ln w="9525">
            <a:noFill/>
            <a:miter lim="800000"/>
            <a:headEnd/>
            <a:tailEnd/>
          </a:ln>
        </p:spPr>
        <p:txBody>
          <a:bodyPr>
            <a:spAutoFit/>
          </a:bodyPr>
          <a:lstStyle/>
          <a:p>
            <a:pPr marL="177800" indent="-6350">
              <a:spcBef>
                <a:spcPts val="1200"/>
              </a:spcBef>
              <a:spcAft>
                <a:spcPts val="1200"/>
              </a:spcAft>
              <a:buClr>
                <a:srgbClr val="009A96"/>
              </a:buClr>
            </a:pPr>
            <a:r>
              <a:rPr lang="es-MX" b="1" dirty="0">
                <a:latin typeface="Constantia" pitchFamily="18" charset="0"/>
              </a:rPr>
              <a:t>(1) </a:t>
            </a:r>
            <a:r>
              <a:rPr lang="es-MX" dirty="0">
                <a:latin typeface="Constantia" pitchFamily="18" charset="0"/>
              </a:rPr>
              <a:t>Capture el RFC y de un clic sobre la lupa: “Consultar RFC”.</a:t>
            </a:r>
          </a:p>
        </p:txBody>
      </p:sp>
      <p:sp>
        <p:nvSpPr>
          <p:cNvPr id="15365" name="4 CuadroTexto"/>
          <p:cNvSpPr txBox="1">
            <a:spLocks noChangeArrowheads="1"/>
          </p:cNvSpPr>
          <p:nvPr/>
        </p:nvSpPr>
        <p:spPr bwMode="auto">
          <a:xfrm>
            <a:off x="1588" y="3725863"/>
            <a:ext cx="8816975" cy="369887"/>
          </a:xfrm>
          <a:prstGeom prst="rect">
            <a:avLst/>
          </a:prstGeom>
          <a:noFill/>
          <a:ln w="9525">
            <a:noFill/>
            <a:miter lim="800000"/>
            <a:headEnd/>
            <a:tailEnd/>
          </a:ln>
        </p:spPr>
        <p:txBody>
          <a:bodyPr>
            <a:spAutoFit/>
          </a:bodyPr>
          <a:lstStyle/>
          <a:p>
            <a:pPr marL="177800" indent="-6350">
              <a:spcBef>
                <a:spcPts val="1200"/>
              </a:spcBef>
              <a:spcAft>
                <a:spcPts val="1200"/>
              </a:spcAft>
              <a:buClr>
                <a:srgbClr val="009A96"/>
              </a:buClr>
            </a:pPr>
            <a:r>
              <a:rPr lang="es-MX" b="1" dirty="0">
                <a:latin typeface="Constantia" pitchFamily="18" charset="0"/>
              </a:rPr>
              <a:t>      </a:t>
            </a:r>
            <a:r>
              <a:rPr lang="es-MX" dirty="0">
                <a:latin typeface="Constantia" pitchFamily="18" charset="0"/>
              </a:rPr>
              <a:t>Sí el </a:t>
            </a:r>
            <a:r>
              <a:rPr lang="es-MX" b="1" dirty="0">
                <a:latin typeface="Constantia" pitchFamily="18" charset="0"/>
              </a:rPr>
              <a:t>RFC</a:t>
            </a:r>
            <a:r>
              <a:rPr lang="es-MX" dirty="0">
                <a:latin typeface="Constantia" pitchFamily="18" charset="0"/>
              </a:rPr>
              <a:t> capturado es </a:t>
            </a:r>
            <a:r>
              <a:rPr lang="es-MX" b="1" dirty="0">
                <a:solidFill>
                  <a:srgbClr val="FF0000"/>
                </a:solidFill>
                <a:latin typeface="Constantia" pitchFamily="18" charset="0"/>
              </a:rPr>
              <a:t>inválido</a:t>
            </a:r>
            <a:r>
              <a:rPr lang="es-MX" dirty="0">
                <a:latin typeface="Constantia" pitchFamily="18" charset="0"/>
              </a:rPr>
              <a:t>, se mostrará la pantalla siguiente:</a:t>
            </a:r>
          </a:p>
        </p:txBody>
      </p:sp>
      <p:pic>
        <p:nvPicPr>
          <p:cNvPr id="15366" name="Picture 2"/>
          <p:cNvPicPr>
            <a:picLocks noChangeAspect="1" noChangeArrowheads="1"/>
          </p:cNvPicPr>
          <p:nvPr/>
        </p:nvPicPr>
        <p:blipFill>
          <a:blip r:embed="rId2"/>
          <a:srcRect l="795" t="26984" r="22649" b="57651"/>
          <a:stretch>
            <a:fillRect/>
          </a:stretch>
        </p:blipFill>
        <p:spPr bwMode="auto">
          <a:xfrm>
            <a:off x="201613" y="1979271"/>
            <a:ext cx="8670925" cy="1208429"/>
          </a:xfrm>
          <a:prstGeom prst="rect">
            <a:avLst/>
          </a:prstGeom>
          <a:noFill/>
          <a:ln w="9525">
            <a:noFill/>
            <a:miter lim="800000"/>
            <a:headEnd/>
            <a:tailEnd/>
          </a:ln>
        </p:spPr>
      </p:pic>
      <p:pic>
        <p:nvPicPr>
          <p:cNvPr id="15367" name="Picture 3"/>
          <p:cNvPicPr>
            <a:picLocks noChangeAspect="1" noChangeArrowheads="1"/>
          </p:cNvPicPr>
          <p:nvPr/>
        </p:nvPicPr>
        <p:blipFill>
          <a:blip r:embed="rId3"/>
          <a:srcRect l="780" t="26811" r="24075" b="59935"/>
          <a:stretch>
            <a:fillRect/>
          </a:stretch>
        </p:blipFill>
        <p:spPr bwMode="auto">
          <a:xfrm>
            <a:off x="368300" y="4572000"/>
            <a:ext cx="8504238" cy="1099595"/>
          </a:xfrm>
          <a:prstGeom prst="rect">
            <a:avLst/>
          </a:prstGeom>
          <a:noFill/>
          <a:ln w="9525">
            <a:noFill/>
            <a:miter lim="800000"/>
            <a:headEnd/>
            <a:tailEnd/>
          </a:ln>
        </p:spPr>
      </p:pic>
      <p:sp>
        <p:nvSpPr>
          <p:cNvPr id="9" name="8 CuadroTexto"/>
          <p:cNvSpPr txBox="1">
            <a:spLocks noChangeArrowheads="1"/>
          </p:cNvSpPr>
          <p:nvPr/>
        </p:nvSpPr>
        <p:spPr bwMode="auto">
          <a:xfrm>
            <a:off x="-3175" y="95250"/>
            <a:ext cx="3438525" cy="461665"/>
          </a:xfrm>
          <a:prstGeom prst="rect">
            <a:avLst/>
          </a:prstGeom>
          <a:noFill/>
          <a:ln w="9525">
            <a:noFill/>
            <a:miter lim="800000"/>
            <a:headEnd/>
            <a:tailEnd/>
          </a:ln>
        </p:spPr>
        <p:txBody>
          <a:bodyPr>
            <a:spAutoFit/>
          </a:bodyPr>
          <a:lstStyle/>
          <a:p>
            <a:r>
              <a:rPr lang="es-MX" sz="2400" b="1" dirty="0" smtClean="0">
                <a:latin typeface="Constantia" pitchFamily="18" charset="0"/>
              </a:rPr>
              <a:t>Validación del RFC</a:t>
            </a:r>
            <a:endParaRPr lang="es-MX" sz="2400" b="1" dirty="0">
              <a:latin typeface="Constantia" pitchFamily="18" charset="0"/>
            </a:endParaRPr>
          </a:p>
        </p:txBody>
      </p:sp>
      <p:pic>
        <p:nvPicPr>
          <p:cNvPr id="10" name="Picture 2"/>
          <p:cNvPicPr>
            <a:picLocks noChangeAspect="1" noChangeArrowheads="1"/>
          </p:cNvPicPr>
          <p:nvPr/>
        </p:nvPicPr>
        <p:blipFill>
          <a:blip r:embed="rId4"/>
          <a:srcRect/>
          <a:stretch>
            <a:fillRect/>
          </a:stretch>
        </p:blipFill>
        <p:spPr bwMode="auto">
          <a:xfrm>
            <a:off x="0" y="446687"/>
            <a:ext cx="5915025" cy="171450"/>
          </a:xfrm>
          <a:prstGeom prst="rect">
            <a:avLst/>
          </a:prstGeom>
          <a:noFill/>
          <a:ln w="9525">
            <a:noFill/>
            <a:miter lim="800000"/>
            <a:headEnd/>
            <a:tailEnd/>
          </a:ln>
        </p:spPr>
      </p:pic>
    </p:spTree>
    <p:extLst>
      <p:ext uri="{BB962C8B-B14F-4D97-AF65-F5344CB8AC3E}">
        <p14:creationId xmlns:p14="http://schemas.microsoft.com/office/powerpoint/2010/main" val="38376896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366713" y="1158143"/>
            <a:ext cx="8389937" cy="506412"/>
          </a:xfrm>
          <a:prstGeom prst="rect">
            <a:avLst/>
          </a:prstGeom>
          <a:noFill/>
          <a:ln w="9525">
            <a:noFill/>
            <a:miter lim="800000"/>
            <a:headEnd/>
            <a:tailEnd/>
          </a:ln>
        </p:spPr>
        <p:txBody>
          <a:bodyPr>
            <a:spAutoFit/>
          </a:bodyPr>
          <a:lstStyle/>
          <a:p>
            <a:pPr indent="-185738" algn="just">
              <a:lnSpc>
                <a:spcPct val="150000"/>
              </a:lnSpc>
              <a:spcBef>
                <a:spcPts val="600"/>
              </a:spcBef>
              <a:buClr>
                <a:srgbClr val="00B050"/>
              </a:buClr>
              <a:buFont typeface="Wingdings 2" pitchFamily="18" charset="2"/>
              <a:buChar char="»"/>
            </a:pPr>
            <a:r>
              <a:rPr lang="es-MX" b="1" dirty="0">
                <a:latin typeface="Constantia" pitchFamily="18" charset="0"/>
              </a:rPr>
              <a:t>Para el contribuyente.</a:t>
            </a:r>
          </a:p>
        </p:txBody>
      </p:sp>
      <p:sp>
        <p:nvSpPr>
          <p:cNvPr id="16387" name="2 Rectángulo"/>
          <p:cNvSpPr>
            <a:spLocks noChangeArrowheads="1"/>
          </p:cNvSpPr>
          <p:nvPr/>
        </p:nvSpPr>
        <p:spPr bwMode="auto">
          <a:xfrm>
            <a:off x="-34001" y="618137"/>
            <a:ext cx="1457194" cy="400110"/>
          </a:xfrm>
          <a:prstGeom prst="rect">
            <a:avLst/>
          </a:prstGeom>
          <a:noFill/>
          <a:ln w="9525">
            <a:noFill/>
            <a:miter lim="800000"/>
            <a:headEnd/>
            <a:tailEnd/>
          </a:ln>
        </p:spPr>
        <p:txBody>
          <a:bodyPr wrap="none">
            <a:spAutoFit/>
          </a:bodyPr>
          <a:lstStyle/>
          <a:p>
            <a:pPr algn="r"/>
            <a:r>
              <a:rPr lang="es-MX" sz="2000" b="1" dirty="0">
                <a:latin typeface="Constantia" pitchFamily="18" charset="0"/>
              </a:rPr>
              <a:t>Beneficios</a:t>
            </a:r>
          </a:p>
        </p:txBody>
      </p:sp>
      <p:sp>
        <p:nvSpPr>
          <p:cNvPr id="16389" name="5 CuadroTexto"/>
          <p:cNvSpPr txBox="1">
            <a:spLocks noChangeArrowheads="1"/>
          </p:cNvSpPr>
          <p:nvPr/>
        </p:nvSpPr>
        <p:spPr bwMode="auto">
          <a:xfrm>
            <a:off x="519113" y="3467666"/>
            <a:ext cx="8389937" cy="463550"/>
          </a:xfrm>
          <a:prstGeom prst="rect">
            <a:avLst/>
          </a:prstGeom>
          <a:noFill/>
          <a:ln w="9525">
            <a:noFill/>
            <a:miter lim="800000"/>
            <a:headEnd/>
            <a:tailEnd/>
          </a:ln>
        </p:spPr>
        <p:txBody>
          <a:bodyPr>
            <a:spAutoFit/>
          </a:bodyPr>
          <a:lstStyle/>
          <a:p>
            <a:pPr indent="-185738" algn="just">
              <a:lnSpc>
                <a:spcPct val="150000"/>
              </a:lnSpc>
              <a:spcBef>
                <a:spcPts val="600"/>
              </a:spcBef>
              <a:buClr>
                <a:srgbClr val="00B050"/>
              </a:buClr>
              <a:buFont typeface="Wingdings 2" pitchFamily="18" charset="2"/>
              <a:buChar char="»"/>
            </a:pPr>
            <a:r>
              <a:rPr lang="es-MX" b="1" dirty="0">
                <a:latin typeface="Constantia" pitchFamily="18" charset="0"/>
              </a:rPr>
              <a:t>Para la autoridad.</a:t>
            </a:r>
          </a:p>
        </p:txBody>
      </p:sp>
      <p:sp>
        <p:nvSpPr>
          <p:cNvPr id="16390" name="6 Rectángulo"/>
          <p:cNvSpPr>
            <a:spLocks noChangeArrowheads="1"/>
          </p:cNvSpPr>
          <p:nvPr/>
        </p:nvSpPr>
        <p:spPr bwMode="auto">
          <a:xfrm>
            <a:off x="758825" y="4038600"/>
            <a:ext cx="7437438" cy="1554163"/>
          </a:xfrm>
          <a:prstGeom prst="rect">
            <a:avLst/>
          </a:prstGeom>
          <a:noFill/>
          <a:ln w="9525">
            <a:noFill/>
            <a:miter lim="800000"/>
            <a:headEnd/>
            <a:tailEnd/>
          </a:ln>
        </p:spPr>
        <p:txBody>
          <a:bodyPr>
            <a:spAutoFit/>
          </a:bodyPr>
          <a:lstStyle/>
          <a:p>
            <a:pPr marL="450850" lvl="1" indent="-273050" algn="just">
              <a:spcBef>
                <a:spcPts val="600"/>
              </a:spcBef>
              <a:buClr>
                <a:srgbClr val="00B050"/>
              </a:buClr>
              <a:buFont typeface="Wingdings" pitchFamily="2" charset="2"/>
              <a:buChar char="§"/>
              <a:tabLst>
                <a:tab pos="450850" algn="l"/>
              </a:tabLst>
            </a:pPr>
            <a:r>
              <a:rPr lang="es-MX" dirty="0">
                <a:latin typeface="Constantia" pitchFamily="18" charset="0"/>
              </a:rPr>
              <a:t>Fortalecer la calidad de la información que recibe el SAT de los contribuyentes en sus declaraciones.</a:t>
            </a:r>
          </a:p>
          <a:p>
            <a:pPr marL="450850" lvl="1" indent="-273050" algn="just">
              <a:spcBef>
                <a:spcPts val="600"/>
              </a:spcBef>
              <a:buClr>
                <a:srgbClr val="00B050"/>
              </a:buClr>
              <a:buFont typeface="Wingdings" pitchFamily="2" charset="2"/>
              <a:buChar char="§"/>
              <a:tabLst>
                <a:tab pos="450850" algn="l"/>
              </a:tabLst>
            </a:pPr>
            <a:r>
              <a:rPr lang="es-MX" dirty="0">
                <a:latin typeface="Constantia" pitchFamily="18" charset="0"/>
              </a:rPr>
              <a:t>Aumentar el grado de aprovechamiento de la información recibida con el fin de mejorar los cruces de información que realizan las áreas internas del SAT.</a:t>
            </a:r>
          </a:p>
        </p:txBody>
      </p:sp>
      <p:sp>
        <p:nvSpPr>
          <p:cNvPr id="16391" name="7 Rectángulo"/>
          <p:cNvSpPr>
            <a:spLocks noChangeArrowheads="1"/>
          </p:cNvSpPr>
          <p:nvPr/>
        </p:nvSpPr>
        <p:spPr bwMode="auto">
          <a:xfrm>
            <a:off x="750888" y="1676400"/>
            <a:ext cx="7437437" cy="1630363"/>
          </a:xfrm>
          <a:prstGeom prst="rect">
            <a:avLst/>
          </a:prstGeom>
          <a:noFill/>
          <a:ln w="9525">
            <a:noFill/>
            <a:miter lim="800000"/>
            <a:headEnd/>
            <a:tailEnd/>
          </a:ln>
        </p:spPr>
        <p:txBody>
          <a:bodyPr>
            <a:spAutoFit/>
          </a:bodyPr>
          <a:lstStyle/>
          <a:p>
            <a:pPr marL="450850" lvl="1" indent="-273050" algn="just">
              <a:spcBef>
                <a:spcPts val="600"/>
              </a:spcBef>
              <a:buClr>
                <a:srgbClr val="00B050"/>
              </a:buClr>
              <a:buFont typeface="Wingdings" pitchFamily="2" charset="2"/>
              <a:buChar char="§"/>
              <a:tabLst>
                <a:tab pos="450850" algn="l"/>
              </a:tabLst>
            </a:pPr>
            <a:r>
              <a:rPr lang="es-MX" dirty="0">
                <a:latin typeface="Constantia" pitchFamily="18" charset="0"/>
              </a:rPr>
              <a:t>Reportar información correcta al SAT, que les exima de recibir sanciones formales.</a:t>
            </a:r>
          </a:p>
          <a:p>
            <a:pPr marL="450850" lvl="1" indent="-273050" algn="just">
              <a:spcBef>
                <a:spcPts val="600"/>
              </a:spcBef>
              <a:buClr>
                <a:srgbClr val="00B050"/>
              </a:buClr>
              <a:buFont typeface="Wingdings" pitchFamily="2" charset="2"/>
              <a:buChar char="§"/>
              <a:tabLst>
                <a:tab pos="450850" algn="l"/>
              </a:tabLst>
            </a:pPr>
            <a:r>
              <a:rPr lang="es-MX" dirty="0">
                <a:latin typeface="Constantia" pitchFamily="18" charset="0"/>
              </a:rPr>
              <a:t>Fortalecer la identificación de sus clientes, asalariados, cuentahabientes, etc.</a:t>
            </a:r>
          </a:p>
          <a:p>
            <a:pPr marL="450850" lvl="1" indent="-273050" algn="just">
              <a:spcBef>
                <a:spcPts val="600"/>
              </a:spcBef>
              <a:buClr>
                <a:srgbClr val="00B050"/>
              </a:buClr>
              <a:buFont typeface="Wingdings" pitchFamily="2" charset="2"/>
              <a:buChar char="§"/>
              <a:tabLst>
                <a:tab pos="450850" algn="l"/>
              </a:tabLst>
            </a:pPr>
            <a:endParaRPr lang="es-MX" dirty="0">
              <a:latin typeface="Constantia" pitchFamily="18" charset="0"/>
            </a:endParaRPr>
          </a:p>
        </p:txBody>
      </p:sp>
      <p:sp>
        <p:nvSpPr>
          <p:cNvPr id="8" name="8 CuadroTexto"/>
          <p:cNvSpPr txBox="1">
            <a:spLocks noChangeArrowheads="1"/>
          </p:cNvSpPr>
          <p:nvPr/>
        </p:nvSpPr>
        <p:spPr bwMode="auto">
          <a:xfrm>
            <a:off x="-3175" y="95250"/>
            <a:ext cx="3438525" cy="461665"/>
          </a:xfrm>
          <a:prstGeom prst="rect">
            <a:avLst/>
          </a:prstGeom>
          <a:noFill/>
          <a:ln w="9525">
            <a:noFill/>
            <a:miter lim="800000"/>
            <a:headEnd/>
            <a:tailEnd/>
          </a:ln>
        </p:spPr>
        <p:txBody>
          <a:bodyPr>
            <a:spAutoFit/>
          </a:bodyPr>
          <a:lstStyle/>
          <a:p>
            <a:r>
              <a:rPr lang="es-MX" sz="2400" b="1" dirty="0" smtClean="0">
                <a:latin typeface="Constantia" pitchFamily="18" charset="0"/>
              </a:rPr>
              <a:t>Validación del RFC</a:t>
            </a:r>
            <a:endParaRPr lang="es-MX" sz="2400" b="1" dirty="0">
              <a:latin typeface="Constantia" pitchFamily="18" charset="0"/>
            </a:endParaRPr>
          </a:p>
        </p:txBody>
      </p:sp>
      <p:pic>
        <p:nvPicPr>
          <p:cNvPr id="9" name="Picture 2"/>
          <p:cNvPicPr>
            <a:picLocks noChangeAspect="1" noChangeArrowheads="1"/>
          </p:cNvPicPr>
          <p:nvPr/>
        </p:nvPicPr>
        <p:blipFill>
          <a:blip r:embed="rId2"/>
          <a:srcRect/>
          <a:stretch>
            <a:fillRect/>
          </a:stretch>
        </p:blipFill>
        <p:spPr bwMode="auto">
          <a:xfrm>
            <a:off x="0" y="446687"/>
            <a:ext cx="5915025" cy="171450"/>
          </a:xfrm>
          <a:prstGeom prst="rect">
            <a:avLst/>
          </a:prstGeom>
          <a:noFill/>
          <a:ln w="9525">
            <a:noFill/>
            <a:miter lim="800000"/>
            <a:headEnd/>
            <a:tailEnd/>
          </a:ln>
        </p:spPr>
      </p:pic>
    </p:spTree>
    <p:extLst>
      <p:ext uri="{BB962C8B-B14F-4D97-AF65-F5344CB8AC3E}">
        <p14:creationId xmlns:p14="http://schemas.microsoft.com/office/powerpoint/2010/main" val="9418714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762" y="74205"/>
            <a:ext cx="9132238" cy="461665"/>
          </a:xfrm>
          <a:prstGeom prst="rect">
            <a:avLst/>
          </a:prstGeom>
          <a:noFill/>
        </p:spPr>
        <p:txBody>
          <a:bodyPr wrap="square" rtlCol="0">
            <a:spAutoFit/>
          </a:bodyPr>
          <a:lstStyle/>
          <a:p>
            <a:r>
              <a:rPr lang="es-MX" sz="2400" b="1" dirty="0" smtClean="0">
                <a:latin typeface="Constantia" pitchFamily="18" charset="0"/>
              </a:rPr>
              <a:t>Otros beneficios de los CFDI</a:t>
            </a:r>
            <a:endParaRPr lang="es-MX" sz="2400" b="1" dirty="0">
              <a:latin typeface="Constantia" pitchFamily="18" charset="0"/>
            </a:endParaRPr>
          </a:p>
        </p:txBody>
      </p:sp>
      <p:pic>
        <p:nvPicPr>
          <p:cNvPr id="3" name="Picture 2"/>
          <p:cNvPicPr>
            <a:picLocks noChangeAspect="1" noChangeArrowheads="1"/>
          </p:cNvPicPr>
          <p:nvPr/>
        </p:nvPicPr>
        <p:blipFill>
          <a:blip r:embed="rId2"/>
          <a:srcRect/>
          <a:stretch>
            <a:fillRect/>
          </a:stretch>
        </p:blipFill>
        <p:spPr bwMode="auto">
          <a:xfrm>
            <a:off x="0" y="515974"/>
            <a:ext cx="5915025" cy="171450"/>
          </a:xfrm>
          <a:prstGeom prst="rect">
            <a:avLst/>
          </a:prstGeom>
          <a:noFill/>
          <a:ln w="9525">
            <a:noFill/>
            <a:miter lim="800000"/>
            <a:headEnd/>
            <a:tailEnd/>
          </a:ln>
        </p:spPr>
      </p:pic>
      <p:sp>
        <p:nvSpPr>
          <p:cNvPr id="4" name="3 CuadroTexto"/>
          <p:cNvSpPr txBox="1"/>
          <p:nvPr/>
        </p:nvSpPr>
        <p:spPr>
          <a:xfrm>
            <a:off x="526476" y="1053297"/>
            <a:ext cx="6687129" cy="3320058"/>
          </a:xfrm>
          <a:prstGeom prst="roundRect">
            <a:avLst/>
          </a:prstGeom>
          <a:noFill/>
          <a:ln>
            <a:noFill/>
          </a:ln>
        </p:spPr>
        <p:txBody>
          <a:bodyPr wrap="square" rtlCol="0">
            <a:spAutoFit/>
          </a:bodyPr>
          <a:lstStyle/>
          <a:p>
            <a:pPr marL="268288" indent="-268288">
              <a:lnSpc>
                <a:spcPct val="150000"/>
              </a:lnSpc>
              <a:buClr>
                <a:srgbClr val="00B050"/>
              </a:buClr>
              <a:buFont typeface="Wingdings" pitchFamily="2" charset="2"/>
              <a:buChar char="Ø"/>
            </a:pPr>
            <a:r>
              <a:rPr lang="es-MX" dirty="0" smtClean="0">
                <a:latin typeface="Constantia" pitchFamily="18" charset="0"/>
              </a:rPr>
              <a:t> Reducción del costo en un 85%.</a:t>
            </a:r>
          </a:p>
          <a:p>
            <a:pPr marL="268288" indent="-268288">
              <a:lnSpc>
                <a:spcPct val="150000"/>
              </a:lnSpc>
              <a:buClr>
                <a:srgbClr val="00B050"/>
              </a:buClr>
              <a:buFont typeface="Wingdings" pitchFamily="2" charset="2"/>
              <a:buChar char="Ø"/>
            </a:pPr>
            <a:r>
              <a:rPr lang="es-MX" dirty="0" smtClean="0">
                <a:latin typeface="Constantia" pitchFamily="18" charset="0"/>
              </a:rPr>
              <a:t> Seguridad y rapidez en la emisión de comprobantes.</a:t>
            </a:r>
          </a:p>
          <a:p>
            <a:pPr marL="268288" indent="-268288">
              <a:lnSpc>
                <a:spcPct val="150000"/>
              </a:lnSpc>
              <a:buClr>
                <a:srgbClr val="00B050"/>
              </a:buClr>
              <a:buFont typeface="Wingdings" pitchFamily="2" charset="2"/>
              <a:buChar char="Ø"/>
            </a:pPr>
            <a:r>
              <a:rPr lang="es-MX" dirty="0" smtClean="0">
                <a:latin typeface="Constantia" pitchFamily="18" charset="0"/>
              </a:rPr>
              <a:t> Simplificación de los procedimientos administrativos.</a:t>
            </a:r>
          </a:p>
          <a:p>
            <a:pPr marL="268288" indent="-268288">
              <a:lnSpc>
                <a:spcPct val="150000"/>
              </a:lnSpc>
              <a:buClr>
                <a:srgbClr val="00B050"/>
              </a:buClr>
              <a:buFont typeface="Wingdings" pitchFamily="2" charset="2"/>
              <a:buChar char="Ø"/>
            </a:pPr>
            <a:r>
              <a:rPr lang="es-MX" dirty="0" smtClean="0">
                <a:latin typeface="Constantia" pitchFamily="18" charset="0"/>
              </a:rPr>
              <a:t> Mejorar el servicio al cliente.</a:t>
            </a:r>
          </a:p>
          <a:p>
            <a:pPr marL="268288" indent="-268288">
              <a:lnSpc>
                <a:spcPct val="150000"/>
              </a:lnSpc>
              <a:buClr>
                <a:srgbClr val="00B050"/>
              </a:buClr>
              <a:buFont typeface="Wingdings" pitchFamily="2" charset="2"/>
              <a:buChar char="Ø"/>
            </a:pPr>
            <a:r>
              <a:rPr lang="es-MX" dirty="0" smtClean="0">
                <a:latin typeface="Constantia" pitchFamily="18" charset="0"/>
              </a:rPr>
              <a:t>Reduce errores en el proceso de generación, captura, entrega y almacenamiento.</a:t>
            </a:r>
          </a:p>
          <a:p>
            <a:pPr marL="268288" indent="-268288">
              <a:lnSpc>
                <a:spcPct val="150000"/>
              </a:lnSpc>
              <a:buClr>
                <a:srgbClr val="00B050"/>
              </a:buClr>
              <a:buFont typeface="Wingdings" pitchFamily="2" charset="2"/>
              <a:buChar char="Ø"/>
            </a:pPr>
            <a:r>
              <a:rPr lang="es-MX" dirty="0" smtClean="0">
                <a:latin typeface="Constantia" pitchFamily="18" charset="0"/>
              </a:rPr>
              <a:t> Mayor control documental.</a:t>
            </a:r>
            <a:endParaRPr lang="es-MX" dirty="0">
              <a:latin typeface="Constantia" pitchFamily="18" charset="0"/>
            </a:endParaRPr>
          </a:p>
        </p:txBody>
      </p:sp>
      <p:pic>
        <p:nvPicPr>
          <p:cNvPr id="28676" name="Picture 4" descr="http://cdn.cosmopolitan.taconeras.net/files/2010/12/checklist.gif"/>
          <p:cNvPicPr>
            <a:picLocks noChangeAspect="1" noChangeArrowheads="1"/>
          </p:cNvPicPr>
          <p:nvPr/>
        </p:nvPicPr>
        <p:blipFill>
          <a:blip r:embed="rId3"/>
          <a:srcRect/>
          <a:stretch>
            <a:fillRect/>
          </a:stretch>
        </p:blipFill>
        <p:spPr bwMode="auto">
          <a:xfrm>
            <a:off x="4777766" y="3981901"/>
            <a:ext cx="4381500" cy="22860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5632450" y="317147"/>
            <a:ext cx="184150" cy="366712"/>
          </a:xfrm>
          <a:prstGeom prst="rect">
            <a:avLst/>
          </a:prstGeom>
          <a:noFill/>
          <a:ln w="9525">
            <a:noFill/>
            <a:miter lim="800000"/>
            <a:headEnd/>
            <a:tailEnd/>
          </a:ln>
        </p:spPr>
        <p:txBody>
          <a:bodyPr wrap="none">
            <a:spAutoFit/>
          </a:bodyPr>
          <a:lstStyle/>
          <a:p>
            <a:pPr algn="ctr"/>
            <a:endParaRPr lang="en-US" dirty="0">
              <a:latin typeface="Constantia" pitchFamily="18" charset="0"/>
            </a:endParaRPr>
          </a:p>
        </p:txBody>
      </p:sp>
      <p:sp>
        <p:nvSpPr>
          <p:cNvPr id="17" name="16 Rectángulo"/>
          <p:cNvSpPr/>
          <p:nvPr/>
        </p:nvSpPr>
        <p:spPr>
          <a:xfrm>
            <a:off x="280728" y="372084"/>
            <a:ext cx="8773995" cy="461665"/>
          </a:xfrm>
          <a:prstGeom prst="rect">
            <a:avLst/>
          </a:prstGeom>
        </p:spPr>
        <p:txBody>
          <a:bodyPr wrap="square">
            <a:spAutoFit/>
          </a:bodyPr>
          <a:lstStyle/>
          <a:p>
            <a:endParaRPr lang="es-MX" sz="2400" b="1" dirty="0" smtClean="0">
              <a:solidFill>
                <a:srgbClr val="C00000"/>
              </a:solidFill>
              <a:latin typeface="Constantia" pitchFamily="18" charset="0"/>
              <a:cs typeface="ＭＳ Ｐゴシック" charset="0"/>
            </a:endParaRPr>
          </a:p>
        </p:txBody>
      </p:sp>
      <p:sp>
        <p:nvSpPr>
          <p:cNvPr id="22" name="21 Rectángulo"/>
          <p:cNvSpPr/>
          <p:nvPr/>
        </p:nvSpPr>
        <p:spPr>
          <a:xfrm>
            <a:off x="212445" y="5743199"/>
            <a:ext cx="877315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s-MX" sz="1600" dirty="0" smtClean="0">
                <a:latin typeface="Constantia" pitchFamily="18" charset="0"/>
                <a:ea typeface="+mn-ea"/>
              </a:rPr>
              <a:t>*Vigentes </a:t>
            </a:r>
            <a:r>
              <a:rPr lang="es-MX" sz="1600" dirty="0">
                <a:latin typeface="Constantia" pitchFamily="18" charset="0"/>
                <a:ea typeface="+mn-ea"/>
              </a:rPr>
              <a:t>hasta el 31 de diciembre de 2013.</a:t>
            </a:r>
          </a:p>
        </p:txBody>
      </p:sp>
      <p:sp>
        <p:nvSpPr>
          <p:cNvPr id="26" name="25 Rectángulo"/>
          <p:cNvSpPr/>
          <p:nvPr/>
        </p:nvSpPr>
        <p:spPr>
          <a:xfrm>
            <a:off x="280728" y="5136895"/>
            <a:ext cx="718328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MX" sz="1600" dirty="0" smtClean="0">
                <a:solidFill>
                  <a:schemeClr val="tx1"/>
                </a:solidFill>
                <a:latin typeface="Constantia" pitchFamily="18" charset="0"/>
              </a:rPr>
              <a:t>2ª Resolución de Modificaciones a la Resolución Miscelánea Fiscal para 2013.</a:t>
            </a:r>
          </a:p>
          <a:p>
            <a:pPr>
              <a:defRPr/>
            </a:pPr>
            <a:r>
              <a:rPr lang="es-MX" sz="1600" i="1" dirty="0" smtClean="0">
                <a:solidFill>
                  <a:schemeClr val="tx1"/>
                </a:solidFill>
                <a:latin typeface="Constantia" pitchFamily="18" charset="0"/>
              </a:rPr>
              <a:t>Publicada el 31 de mayo  de 2013.</a:t>
            </a:r>
            <a:endParaRPr lang="es-MX" sz="1600" i="1" dirty="0">
              <a:solidFill>
                <a:schemeClr val="tx1"/>
              </a:solidFill>
              <a:latin typeface="Constantia" pitchFamily="18" charset="0"/>
            </a:endParaRPr>
          </a:p>
        </p:txBody>
      </p:sp>
      <p:sp>
        <p:nvSpPr>
          <p:cNvPr id="27" name="26 Rectángulo redondeado"/>
          <p:cNvSpPr/>
          <p:nvPr/>
        </p:nvSpPr>
        <p:spPr>
          <a:xfrm>
            <a:off x="546098" y="1958109"/>
            <a:ext cx="7471065" cy="2817091"/>
          </a:xfrm>
          <a:prstGeom prst="roundRect">
            <a:avLst/>
          </a:prstGeom>
          <a:solidFill>
            <a:srgbClr val="ECECEC"/>
          </a:solid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61950" indent="-361950">
              <a:defRPr/>
            </a:pPr>
            <a:r>
              <a:rPr lang="es-MX" b="1" dirty="0" smtClean="0">
                <a:solidFill>
                  <a:schemeClr val="tx1">
                    <a:lumMod val="85000"/>
                    <a:lumOff val="15000"/>
                  </a:schemeClr>
                </a:solidFill>
                <a:latin typeface="Constantia" pitchFamily="18" charset="0"/>
              </a:rPr>
              <a:t>Se deroga el esquema de CFD*</a:t>
            </a:r>
          </a:p>
          <a:p>
            <a:pPr marL="361950" indent="-361950">
              <a:defRPr/>
            </a:pPr>
            <a:r>
              <a:rPr lang="es-MX" dirty="0" smtClean="0">
                <a:solidFill>
                  <a:schemeClr val="tx1">
                    <a:lumMod val="95000"/>
                    <a:lumOff val="5000"/>
                  </a:schemeClr>
                </a:solidFill>
                <a:latin typeface="Constantia" pitchFamily="18" charset="0"/>
                <a:ea typeface="MS PGothic" pitchFamily="34" charset="-128"/>
                <a:cs typeface="Arial" charset="0"/>
              </a:rPr>
              <a:t>CAPITULO </a:t>
            </a:r>
            <a:r>
              <a:rPr lang="es-MX" dirty="0">
                <a:solidFill>
                  <a:schemeClr val="tx1">
                    <a:lumMod val="95000"/>
                    <a:lumOff val="5000"/>
                  </a:schemeClr>
                </a:solidFill>
                <a:latin typeface="Constantia" pitchFamily="18" charset="0"/>
                <a:ea typeface="MS PGothic" pitchFamily="34" charset="-128"/>
                <a:cs typeface="Arial" charset="0"/>
              </a:rPr>
              <a:t>I</a:t>
            </a:r>
          </a:p>
          <a:p>
            <a:pPr marL="361950" indent="-361950">
              <a:defRPr/>
            </a:pPr>
            <a:r>
              <a:rPr lang="es-MX" dirty="0" smtClean="0">
                <a:solidFill>
                  <a:srgbClr val="C00000"/>
                </a:solidFill>
                <a:latin typeface="Constantia" pitchFamily="18" charset="0"/>
              </a:rPr>
              <a:t>Reglas	 I.2.8.3.1.11 a la I.2.8.3.1.17,  I.2.8.3.3,1 y I.2.8.3.3.2</a:t>
            </a:r>
          </a:p>
          <a:p>
            <a:pPr>
              <a:defRPr/>
            </a:pPr>
            <a:r>
              <a:rPr lang="es-MX" dirty="0" smtClean="0">
                <a:solidFill>
                  <a:schemeClr val="tx1">
                    <a:lumMod val="85000"/>
                    <a:lumOff val="15000"/>
                  </a:schemeClr>
                </a:solidFill>
                <a:latin typeface="Constantia" pitchFamily="18" charset="0"/>
              </a:rPr>
              <a:t>CAPITULO </a:t>
            </a:r>
            <a:r>
              <a:rPr lang="es-MX" dirty="0">
                <a:solidFill>
                  <a:schemeClr val="tx1">
                    <a:lumMod val="85000"/>
                    <a:lumOff val="15000"/>
                  </a:schemeClr>
                </a:solidFill>
                <a:latin typeface="Constantia" pitchFamily="18" charset="0"/>
              </a:rPr>
              <a:t>II</a:t>
            </a:r>
          </a:p>
          <a:p>
            <a:pPr marL="361950" indent="-361950">
              <a:defRPr/>
            </a:pPr>
            <a:r>
              <a:rPr lang="es-MX" dirty="0">
                <a:solidFill>
                  <a:srgbClr val="C00000"/>
                </a:solidFill>
                <a:latin typeface="Constantia" pitchFamily="18" charset="0"/>
              </a:rPr>
              <a:t>Sección II.2.6.2. y Capítulo II.2.7. </a:t>
            </a:r>
            <a:endParaRPr lang="es-MX" dirty="0" smtClean="0">
              <a:solidFill>
                <a:srgbClr val="C00000"/>
              </a:solidFill>
              <a:latin typeface="Constantia" pitchFamily="18" charset="0"/>
            </a:endParaRPr>
          </a:p>
          <a:p>
            <a:pPr marL="361950" indent="-361950">
              <a:defRPr/>
            </a:pPr>
            <a:r>
              <a:rPr lang="es-MX" dirty="0">
                <a:solidFill>
                  <a:schemeClr val="tx1">
                    <a:lumMod val="85000"/>
                    <a:lumOff val="15000"/>
                  </a:schemeClr>
                </a:solidFill>
                <a:latin typeface="Constantia" pitchFamily="18" charset="0"/>
              </a:rPr>
              <a:t>ANEXO 1-A</a:t>
            </a:r>
          </a:p>
          <a:p>
            <a:pPr marL="361950" indent="-361950">
              <a:defRPr/>
            </a:pPr>
            <a:r>
              <a:rPr lang="es-MX" dirty="0" smtClean="0">
                <a:solidFill>
                  <a:srgbClr val="C00000"/>
                </a:solidFill>
                <a:latin typeface="Constantia" pitchFamily="18" charset="0"/>
              </a:rPr>
              <a:t>Fichas 111/CFF</a:t>
            </a:r>
            <a:r>
              <a:rPr lang="es-MX" dirty="0">
                <a:solidFill>
                  <a:srgbClr val="C00000"/>
                </a:solidFill>
                <a:latin typeface="Constantia" pitchFamily="18" charset="0"/>
              </a:rPr>
              <a:t>, 112/CFF, 114/CFF, 119/CFF, 121/CFF, 122/CFF y </a:t>
            </a:r>
            <a:r>
              <a:rPr lang="es-MX" dirty="0" smtClean="0">
                <a:solidFill>
                  <a:srgbClr val="C00000"/>
                </a:solidFill>
                <a:latin typeface="Constantia" pitchFamily="18" charset="0"/>
              </a:rPr>
              <a:t>123/CFF</a:t>
            </a:r>
          </a:p>
          <a:p>
            <a:pPr marL="361950" indent="-361950">
              <a:defRPr/>
            </a:pPr>
            <a:r>
              <a:rPr lang="es-MX" dirty="0">
                <a:solidFill>
                  <a:schemeClr val="tx1">
                    <a:lumMod val="85000"/>
                    <a:lumOff val="15000"/>
                  </a:schemeClr>
                </a:solidFill>
                <a:latin typeface="Constantia" pitchFamily="18" charset="0"/>
              </a:rPr>
              <a:t>ANEXO </a:t>
            </a:r>
            <a:r>
              <a:rPr lang="es-MX" dirty="0" smtClean="0">
                <a:solidFill>
                  <a:schemeClr val="tx1">
                    <a:lumMod val="85000"/>
                    <a:lumOff val="15000"/>
                  </a:schemeClr>
                </a:solidFill>
                <a:latin typeface="Constantia" pitchFamily="18" charset="0"/>
              </a:rPr>
              <a:t>20</a:t>
            </a:r>
            <a:endParaRPr lang="es-MX" dirty="0">
              <a:solidFill>
                <a:schemeClr val="tx1">
                  <a:lumMod val="85000"/>
                  <a:lumOff val="15000"/>
                </a:schemeClr>
              </a:solidFill>
              <a:latin typeface="Constantia" pitchFamily="18" charset="0"/>
            </a:endParaRPr>
          </a:p>
          <a:p>
            <a:pPr marL="361950" indent="-361950">
              <a:defRPr/>
            </a:pPr>
            <a:r>
              <a:rPr lang="es-MX" dirty="0" smtClean="0">
                <a:solidFill>
                  <a:srgbClr val="C00000"/>
                </a:solidFill>
                <a:latin typeface="Constantia" pitchFamily="18" charset="0"/>
              </a:rPr>
              <a:t>Rubro I</a:t>
            </a:r>
            <a:endParaRPr lang="es-MX" dirty="0">
              <a:solidFill>
                <a:srgbClr val="C00000"/>
              </a:solidFill>
              <a:latin typeface="Constantia" pitchFamily="18" charset="0"/>
            </a:endParaRPr>
          </a:p>
        </p:txBody>
      </p:sp>
      <p:sp>
        <p:nvSpPr>
          <p:cNvPr id="29" name="28 CuadroTexto"/>
          <p:cNvSpPr txBox="1"/>
          <p:nvPr/>
        </p:nvSpPr>
        <p:spPr>
          <a:xfrm>
            <a:off x="26826" y="86314"/>
            <a:ext cx="9144394" cy="461665"/>
          </a:xfrm>
          <a:prstGeom prst="rect">
            <a:avLst/>
          </a:prstGeom>
          <a:noFill/>
        </p:spPr>
        <p:txBody>
          <a:bodyPr wrap="square" rtlCol="0">
            <a:spAutoFit/>
          </a:bodyPr>
          <a:lstStyle/>
          <a:p>
            <a:r>
              <a:rPr lang="es-MX" sz="2400" b="1" dirty="0" smtClean="0">
                <a:latin typeface="Constantia" pitchFamily="18" charset="0"/>
              </a:rPr>
              <a:t>Nuevas disposiciones en materia de Comprobación Fiscal</a:t>
            </a:r>
            <a:endParaRPr lang="es-MX" sz="2400" b="1" dirty="0">
              <a:latin typeface="Constantia" pitchFamily="18" charset="0"/>
            </a:endParaRPr>
          </a:p>
        </p:txBody>
      </p:sp>
      <p:pic>
        <p:nvPicPr>
          <p:cNvPr id="30" name="Picture 2"/>
          <p:cNvPicPr>
            <a:picLocks noChangeAspect="1" noChangeArrowheads="1"/>
          </p:cNvPicPr>
          <p:nvPr/>
        </p:nvPicPr>
        <p:blipFill>
          <a:blip r:embed="rId2"/>
          <a:srcRect/>
          <a:stretch>
            <a:fillRect/>
          </a:stretch>
        </p:blipFill>
        <p:spPr bwMode="auto">
          <a:xfrm>
            <a:off x="0" y="527712"/>
            <a:ext cx="5915025" cy="171450"/>
          </a:xfrm>
          <a:prstGeom prst="rect">
            <a:avLst/>
          </a:prstGeom>
          <a:noFill/>
          <a:ln w="9525">
            <a:noFill/>
            <a:miter lim="800000"/>
            <a:headEnd/>
            <a:tailEnd/>
          </a:ln>
        </p:spPr>
      </p:pic>
      <p:sp>
        <p:nvSpPr>
          <p:cNvPr id="12" name="11 Rectángulo"/>
          <p:cNvSpPr/>
          <p:nvPr/>
        </p:nvSpPr>
        <p:spPr bwMode="auto">
          <a:xfrm>
            <a:off x="0" y="792837"/>
            <a:ext cx="9144000" cy="504845"/>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457200" indent="-457200" defTabSz="914400"/>
            <a:r>
              <a:rPr lang="es-MX" sz="2400" dirty="0" smtClean="0">
                <a:latin typeface="Constantia" pitchFamily="18" charset="0"/>
              </a:rPr>
              <a:t>A partir del 1 de enero de 2014:</a:t>
            </a:r>
          </a:p>
        </p:txBody>
      </p:sp>
    </p:spTree>
    <p:extLst>
      <p:ext uri="{BB962C8B-B14F-4D97-AF65-F5344CB8AC3E}">
        <p14:creationId xmlns:p14="http://schemas.microsoft.com/office/powerpoint/2010/main" val="39817733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5632450" y="317147"/>
            <a:ext cx="184150" cy="366712"/>
          </a:xfrm>
          <a:prstGeom prst="rect">
            <a:avLst/>
          </a:prstGeom>
          <a:noFill/>
          <a:ln w="9525">
            <a:noFill/>
            <a:miter lim="800000"/>
            <a:headEnd/>
            <a:tailEnd/>
          </a:ln>
        </p:spPr>
        <p:txBody>
          <a:bodyPr wrap="none">
            <a:spAutoFit/>
          </a:bodyPr>
          <a:lstStyle/>
          <a:p>
            <a:pPr algn="ctr"/>
            <a:endParaRPr lang="en-US" dirty="0">
              <a:latin typeface="Constantia" pitchFamily="18" charset="0"/>
            </a:endParaRPr>
          </a:p>
        </p:txBody>
      </p:sp>
      <p:sp>
        <p:nvSpPr>
          <p:cNvPr id="16" name="Rectangle 5"/>
          <p:cNvSpPr>
            <a:spLocks noChangeArrowheads="1"/>
          </p:cNvSpPr>
          <p:nvPr/>
        </p:nvSpPr>
        <p:spPr bwMode="auto">
          <a:xfrm>
            <a:off x="-368474" y="577361"/>
            <a:ext cx="9505086" cy="400110"/>
          </a:xfrm>
          <a:prstGeom prst="rect">
            <a:avLst/>
          </a:prstGeom>
          <a:noFill/>
          <a:ln w="9525">
            <a:noFill/>
            <a:miter lim="800000"/>
            <a:headEnd/>
            <a:tailEnd/>
          </a:ln>
        </p:spPr>
        <p:txBody>
          <a:bodyPr wrap="square">
            <a:spAutoFit/>
          </a:bodyPr>
          <a:lstStyle/>
          <a:p>
            <a:pPr algn="r"/>
            <a:endParaRPr lang="es-ES" sz="2000" b="1" dirty="0" smtClean="0">
              <a:solidFill>
                <a:srgbClr val="C00000"/>
              </a:solidFill>
              <a:latin typeface="Constantia" pitchFamily="18" charset="0"/>
              <a:cs typeface="ＭＳ Ｐゴシック" charset="0"/>
            </a:endParaRPr>
          </a:p>
        </p:txBody>
      </p:sp>
      <p:sp>
        <p:nvSpPr>
          <p:cNvPr id="17" name="16 Rectángulo"/>
          <p:cNvSpPr/>
          <p:nvPr/>
        </p:nvSpPr>
        <p:spPr>
          <a:xfrm>
            <a:off x="280728" y="372084"/>
            <a:ext cx="8773995" cy="461665"/>
          </a:xfrm>
          <a:prstGeom prst="rect">
            <a:avLst/>
          </a:prstGeom>
        </p:spPr>
        <p:txBody>
          <a:bodyPr wrap="square">
            <a:spAutoFit/>
          </a:bodyPr>
          <a:lstStyle/>
          <a:p>
            <a:endParaRPr lang="es-MX" sz="2400" b="1" dirty="0" smtClean="0">
              <a:solidFill>
                <a:srgbClr val="C00000"/>
              </a:solidFill>
              <a:latin typeface="Constantia" pitchFamily="18" charset="0"/>
              <a:cs typeface="ＭＳ Ｐゴシック" charset="0"/>
            </a:endParaRPr>
          </a:p>
        </p:txBody>
      </p:sp>
      <p:sp>
        <p:nvSpPr>
          <p:cNvPr id="29" name="28 CuadroTexto"/>
          <p:cNvSpPr txBox="1"/>
          <p:nvPr/>
        </p:nvSpPr>
        <p:spPr>
          <a:xfrm>
            <a:off x="-7782" y="55512"/>
            <a:ext cx="9144394" cy="461665"/>
          </a:xfrm>
          <a:prstGeom prst="rect">
            <a:avLst/>
          </a:prstGeom>
          <a:noFill/>
        </p:spPr>
        <p:txBody>
          <a:bodyPr wrap="square" rtlCol="0">
            <a:spAutoFit/>
          </a:bodyPr>
          <a:lstStyle/>
          <a:p>
            <a:r>
              <a:rPr lang="es-MX" sz="2400" b="1" dirty="0" smtClean="0">
                <a:latin typeface="Constantia" pitchFamily="18" charset="0"/>
              </a:rPr>
              <a:t>Nuevas disposiciones en materia de Comprobación Fiscal</a:t>
            </a:r>
            <a:endParaRPr lang="es-MX" sz="2400" b="1" dirty="0">
              <a:latin typeface="Constantia" pitchFamily="18" charset="0"/>
            </a:endParaRPr>
          </a:p>
        </p:txBody>
      </p:sp>
      <p:pic>
        <p:nvPicPr>
          <p:cNvPr id="30" name="Picture 2"/>
          <p:cNvPicPr>
            <a:picLocks noChangeAspect="1" noChangeArrowheads="1"/>
          </p:cNvPicPr>
          <p:nvPr/>
        </p:nvPicPr>
        <p:blipFill>
          <a:blip r:embed="rId2"/>
          <a:srcRect/>
          <a:stretch>
            <a:fillRect/>
          </a:stretch>
        </p:blipFill>
        <p:spPr bwMode="auto">
          <a:xfrm>
            <a:off x="0" y="527712"/>
            <a:ext cx="5915025" cy="171450"/>
          </a:xfrm>
          <a:prstGeom prst="rect">
            <a:avLst/>
          </a:prstGeom>
          <a:noFill/>
          <a:ln w="9525">
            <a:noFill/>
            <a:miter lim="800000"/>
            <a:headEnd/>
            <a:tailEnd/>
          </a:ln>
        </p:spPr>
      </p:pic>
      <p:sp>
        <p:nvSpPr>
          <p:cNvPr id="12" name="11 Rectángulo"/>
          <p:cNvSpPr/>
          <p:nvPr/>
        </p:nvSpPr>
        <p:spPr bwMode="auto">
          <a:xfrm>
            <a:off x="0" y="792837"/>
            <a:ext cx="9144000" cy="504845"/>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457200" indent="-457200" defTabSz="914400"/>
            <a:r>
              <a:rPr lang="es-MX" sz="2400" dirty="0" smtClean="0">
                <a:latin typeface="Constantia" pitchFamily="18" charset="0"/>
              </a:rPr>
              <a:t>A partir del 1 de enero de 2014:</a:t>
            </a:r>
          </a:p>
        </p:txBody>
      </p:sp>
      <p:sp>
        <p:nvSpPr>
          <p:cNvPr id="2" name="1 CuadroTexto"/>
          <p:cNvSpPr txBox="1"/>
          <p:nvPr/>
        </p:nvSpPr>
        <p:spPr>
          <a:xfrm>
            <a:off x="266302" y="1403932"/>
            <a:ext cx="8637544" cy="4801314"/>
          </a:xfrm>
          <a:prstGeom prst="rect">
            <a:avLst/>
          </a:prstGeom>
          <a:noFill/>
        </p:spPr>
        <p:txBody>
          <a:bodyPr wrap="square" rtlCol="0">
            <a:spAutoFit/>
          </a:bodyPr>
          <a:lstStyle/>
          <a:p>
            <a:pPr marL="342900" indent="-342900" algn="just">
              <a:buFont typeface="+mj-lt"/>
              <a:buAutoNum type="arabicPeriod"/>
            </a:pPr>
            <a:r>
              <a:rPr lang="es-MX" dirty="0" smtClean="0">
                <a:latin typeface="Constantia" pitchFamily="18" charset="0"/>
              </a:rPr>
              <a:t>Se deroga el esquema de CFD: Todos </a:t>
            </a:r>
            <a:r>
              <a:rPr lang="es-MX" dirty="0">
                <a:latin typeface="Constantia" pitchFamily="18" charset="0"/>
              </a:rPr>
              <a:t>los contribuyentes que emiten </a:t>
            </a:r>
            <a:r>
              <a:rPr lang="es-MX" dirty="0" smtClean="0">
                <a:latin typeface="Constantia" pitchFamily="18" charset="0"/>
              </a:rPr>
              <a:t>CFD </a:t>
            </a:r>
            <a:r>
              <a:rPr lang="es-MX" dirty="0">
                <a:latin typeface="Constantia" pitchFamily="18" charset="0"/>
              </a:rPr>
              <a:t>deberán utilizar el esquema de </a:t>
            </a:r>
            <a:r>
              <a:rPr lang="es-MX" dirty="0" smtClean="0">
                <a:latin typeface="Constantia" pitchFamily="18" charset="0"/>
              </a:rPr>
              <a:t>Factura Electrónica CFDI.</a:t>
            </a:r>
            <a:endParaRPr lang="es-MX" dirty="0">
              <a:latin typeface="Constantia" pitchFamily="18" charset="0"/>
            </a:endParaRPr>
          </a:p>
          <a:p>
            <a:pPr marL="342900" indent="-342900" algn="just">
              <a:buFont typeface="+mj-lt"/>
              <a:buAutoNum type="arabicPeriod"/>
            </a:pPr>
            <a:endParaRPr lang="es-MX" dirty="0">
              <a:latin typeface="Constantia" pitchFamily="18" charset="0"/>
            </a:endParaRPr>
          </a:p>
          <a:p>
            <a:pPr marL="342900" indent="-342900" algn="just">
              <a:buFont typeface="+mj-lt"/>
              <a:buAutoNum type="arabicPeriod"/>
            </a:pPr>
            <a:r>
              <a:rPr lang="es-MX" dirty="0">
                <a:latin typeface="Constantia" pitchFamily="18" charset="0"/>
              </a:rPr>
              <a:t>Los contribuyentes con ingresos superiores a 250 mil pesos en el año, deberán emitir facturas </a:t>
            </a:r>
            <a:r>
              <a:rPr lang="es-MX" dirty="0" smtClean="0">
                <a:latin typeface="Constantia" pitchFamily="18" charset="0"/>
              </a:rPr>
              <a:t>electrónicas CFDI.</a:t>
            </a:r>
            <a:endParaRPr lang="es-MX" dirty="0">
              <a:latin typeface="Constantia" pitchFamily="18" charset="0"/>
            </a:endParaRPr>
          </a:p>
          <a:p>
            <a:pPr marL="342900" indent="-342900" algn="just">
              <a:buFont typeface="+mj-lt"/>
              <a:buAutoNum type="arabicPeriod"/>
            </a:pPr>
            <a:endParaRPr lang="es-MX" dirty="0">
              <a:latin typeface="Constantia" pitchFamily="18" charset="0"/>
            </a:endParaRPr>
          </a:p>
          <a:p>
            <a:pPr marL="342900" indent="-342900" algn="just">
              <a:buFont typeface="+mj-lt"/>
              <a:buAutoNum type="arabicPeriod"/>
            </a:pPr>
            <a:r>
              <a:rPr lang="es-MX" dirty="0">
                <a:latin typeface="Constantia" pitchFamily="18" charset="0"/>
              </a:rPr>
              <a:t>Quienes tengan ingresos hasta 250 mil pesos, podrán utilizar facturas en papel con </a:t>
            </a:r>
            <a:r>
              <a:rPr lang="es-MX" dirty="0" smtClean="0">
                <a:latin typeface="Constantia" pitchFamily="18" charset="0"/>
              </a:rPr>
              <a:t>CBB.</a:t>
            </a:r>
          </a:p>
          <a:p>
            <a:pPr marL="342900" indent="-342900" algn="just">
              <a:buFont typeface="+mj-lt"/>
              <a:buAutoNum type="arabicPeriod"/>
            </a:pPr>
            <a:endParaRPr lang="es-MX" dirty="0" smtClean="0">
              <a:latin typeface="Constantia" pitchFamily="18" charset="0"/>
            </a:endParaRPr>
          </a:p>
          <a:p>
            <a:pPr lvl="1" algn="just"/>
            <a:r>
              <a:rPr lang="es-MX" dirty="0" smtClean="0">
                <a:latin typeface="Constantia" pitchFamily="18" charset="0"/>
              </a:rPr>
              <a:t>Los </a:t>
            </a:r>
            <a:r>
              <a:rPr lang="es-MX" dirty="0">
                <a:latin typeface="Constantia" pitchFamily="18" charset="0"/>
              </a:rPr>
              <a:t>ingresos acumulables anteriormente señalados, se determinarán únicamente con aquéllos que deriven de ingresos, actos o actividades por los cuales exista obligación de expedir comprobantes </a:t>
            </a:r>
            <a:r>
              <a:rPr lang="es-MX" dirty="0" smtClean="0">
                <a:latin typeface="Constantia" pitchFamily="18" charset="0"/>
              </a:rPr>
              <a:t>fiscales.</a:t>
            </a:r>
          </a:p>
          <a:p>
            <a:pPr lvl="1" algn="just"/>
            <a:r>
              <a:rPr lang="es-MX" dirty="0">
                <a:latin typeface="Constantia" pitchFamily="18" charset="0"/>
              </a:rPr>
              <a:t/>
            </a:r>
            <a:br>
              <a:rPr lang="es-MX" dirty="0">
                <a:latin typeface="Constantia" pitchFamily="18" charset="0"/>
              </a:rPr>
            </a:br>
            <a:r>
              <a:rPr lang="es-MX" dirty="0" smtClean="0">
                <a:latin typeface="Constantia" pitchFamily="18" charset="0"/>
              </a:rPr>
              <a:t>En </a:t>
            </a:r>
            <a:r>
              <a:rPr lang="es-MX" dirty="0">
                <a:latin typeface="Constantia" pitchFamily="18" charset="0"/>
              </a:rPr>
              <a:t>el caso de personas morales, sólo podrán emitir papel con CBB, aquellas que tributen en el Título II de la Ley del ISR.</a:t>
            </a:r>
          </a:p>
          <a:p>
            <a:endParaRPr lang="es-MX" dirty="0" smtClean="0"/>
          </a:p>
          <a:p>
            <a:r>
              <a:rPr lang="es-MX" dirty="0" smtClean="0">
                <a:latin typeface="Constantia" pitchFamily="18" charset="0"/>
              </a:rPr>
              <a:t>4.    Los </a:t>
            </a:r>
            <a:r>
              <a:rPr lang="es-MX" dirty="0">
                <a:latin typeface="Constantia" pitchFamily="18" charset="0"/>
              </a:rPr>
              <a:t>contribuyentes que inicien actividades deberán emitir CFDI</a:t>
            </a:r>
            <a:r>
              <a:rPr lang="es-MX" dirty="0" smtClean="0">
                <a:latin typeface="Constantia" pitchFamily="18" charset="0"/>
              </a:rPr>
              <a:t>.</a:t>
            </a:r>
            <a:endParaRPr lang="es-MX" dirty="0"/>
          </a:p>
        </p:txBody>
      </p:sp>
    </p:spTree>
    <p:extLst>
      <p:ext uri="{BB962C8B-B14F-4D97-AF65-F5344CB8AC3E}">
        <p14:creationId xmlns:p14="http://schemas.microsoft.com/office/powerpoint/2010/main" val="258079902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C903O\Pictures\comprobante impreso.png"/>
          <p:cNvPicPr>
            <a:picLocks noChangeAspect="1" noChangeArrowheads="1"/>
          </p:cNvPicPr>
          <p:nvPr/>
        </p:nvPicPr>
        <p:blipFill>
          <a:blip r:embed="rId2"/>
          <a:srcRect/>
          <a:stretch>
            <a:fillRect/>
          </a:stretch>
        </p:blipFill>
        <p:spPr bwMode="auto">
          <a:xfrm>
            <a:off x="8342651" y="1115426"/>
            <a:ext cx="849777" cy="849777"/>
          </a:xfrm>
          <a:prstGeom prst="rect">
            <a:avLst/>
          </a:prstGeom>
          <a:noFill/>
        </p:spPr>
      </p:pic>
      <p:pic>
        <p:nvPicPr>
          <p:cNvPr id="1026" name="Picture 2" descr="C:\Users\BARC903O\Pictures\ffff.bmp"/>
          <p:cNvPicPr>
            <a:picLocks noChangeAspect="1" noChangeArrowheads="1"/>
          </p:cNvPicPr>
          <p:nvPr/>
        </p:nvPicPr>
        <p:blipFill>
          <a:blip r:embed="rId3"/>
          <a:srcRect/>
          <a:stretch>
            <a:fillRect/>
          </a:stretch>
        </p:blipFill>
        <p:spPr bwMode="auto">
          <a:xfrm>
            <a:off x="3026503" y="1115426"/>
            <a:ext cx="1091982" cy="727988"/>
          </a:xfrm>
          <a:prstGeom prst="rect">
            <a:avLst/>
          </a:prstGeom>
          <a:noFill/>
        </p:spPr>
      </p:pic>
      <p:cxnSp>
        <p:nvCxnSpPr>
          <p:cNvPr id="14" name="13 Conector recto"/>
          <p:cNvCxnSpPr/>
          <p:nvPr/>
        </p:nvCxnSpPr>
        <p:spPr>
          <a:xfrm flipH="1">
            <a:off x="2254334" y="3193675"/>
            <a:ext cx="1976" cy="20326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34 Conector recto"/>
          <p:cNvCxnSpPr/>
          <p:nvPr/>
        </p:nvCxnSpPr>
        <p:spPr>
          <a:xfrm>
            <a:off x="1757550" y="3193675"/>
            <a:ext cx="0" cy="263825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35 Conector recto"/>
          <p:cNvCxnSpPr/>
          <p:nvPr/>
        </p:nvCxnSpPr>
        <p:spPr>
          <a:xfrm>
            <a:off x="2018804" y="3193675"/>
            <a:ext cx="0" cy="218698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1510" name="3 Rectángulo"/>
          <p:cNvSpPr>
            <a:spLocks noChangeArrowheads="1"/>
          </p:cNvSpPr>
          <p:nvPr/>
        </p:nvSpPr>
        <p:spPr bwMode="auto">
          <a:xfrm>
            <a:off x="5130140" y="1246838"/>
            <a:ext cx="3401151" cy="534863"/>
          </a:xfrm>
          <a:prstGeom prst="rect">
            <a:avLst/>
          </a:prstGeom>
          <a:noFill/>
          <a:ln w="9525" algn="ctr">
            <a:noFill/>
            <a:round/>
            <a:headEnd/>
            <a:tailEnd/>
          </a:ln>
        </p:spPr>
        <p:txBody>
          <a:bodyPr lIns="72000" tIns="0" rIns="72000" bIns="0"/>
          <a:lstStyle/>
          <a:p>
            <a:pPr algn="ctr" defTabSz="914400"/>
            <a:r>
              <a:rPr lang="es-MX" sz="1600" b="1" dirty="0">
                <a:latin typeface="Constantia" pitchFamily="18" charset="0"/>
              </a:rPr>
              <a:t>Ingresos </a:t>
            </a:r>
            <a:r>
              <a:rPr lang="es-MX" sz="1600" b="1" dirty="0">
                <a:solidFill>
                  <a:srgbClr val="FF0000"/>
                </a:solidFill>
                <a:latin typeface="Constantia" pitchFamily="18" charset="0"/>
              </a:rPr>
              <a:t>facturables</a:t>
            </a:r>
            <a:r>
              <a:rPr lang="es-MX" sz="1600" b="1" dirty="0" smtClean="0">
                <a:latin typeface="Constantia" pitchFamily="18" charset="0"/>
              </a:rPr>
              <a:t> </a:t>
            </a:r>
            <a:r>
              <a:rPr lang="es-MX" sz="1600" b="1" dirty="0" smtClean="0">
                <a:solidFill>
                  <a:srgbClr val="FF0000"/>
                </a:solidFill>
                <a:latin typeface="Constantia" pitchFamily="18" charset="0"/>
              </a:rPr>
              <a:t>menores o iguales </a:t>
            </a:r>
            <a:r>
              <a:rPr lang="es-MX" sz="1600" b="1" dirty="0" smtClean="0">
                <a:latin typeface="Constantia" pitchFamily="18" charset="0"/>
              </a:rPr>
              <a:t>a 250 mil</a:t>
            </a:r>
            <a:endParaRPr lang="es-MX" sz="1600" b="1" dirty="0">
              <a:latin typeface="Constantia" pitchFamily="18" charset="0"/>
            </a:endParaRPr>
          </a:p>
        </p:txBody>
      </p:sp>
      <p:sp>
        <p:nvSpPr>
          <p:cNvPr id="21511" name="4 Rectángulo"/>
          <p:cNvSpPr>
            <a:spLocks noChangeArrowheads="1"/>
          </p:cNvSpPr>
          <p:nvPr/>
        </p:nvSpPr>
        <p:spPr bwMode="auto">
          <a:xfrm>
            <a:off x="-127325" y="1217558"/>
            <a:ext cx="3420094" cy="534863"/>
          </a:xfrm>
          <a:prstGeom prst="rect">
            <a:avLst/>
          </a:prstGeom>
          <a:noFill/>
          <a:ln w="9525" algn="ctr">
            <a:noFill/>
            <a:round/>
            <a:headEnd/>
            <a:tailEnd/>
          </a:ln>
        </p:spPr>
        <p:txBody>
          <a:bodyPr lIns="72000" tIns="0" rIns="72000" bIns="0"/>
          <a:lstStyle/>
          <a:p>
            <a:pPr algn="ctr" defTabSz="914400"/>
            <a:r>
              <a:rPr lang="es-MX" sz="1600" b="1" dirty="0" smtClean="0">
                <a:latin typeface="Constantia" pitchFamily="18" charset="0"/>
              </a:rPr>
              <a:t>Ingresos </a:t>
            </a:r>
            <a:r>
              <a:rPr lang="es-MX" sz="1600" b="1" dirty="0" smtClean="0">
                <a:solidFill>
                  <a:srgbClr val="FF0000"/>
                </a:solidFill>
                <a:latin typeface="Constantia" pitchFamily="18" charset="0"/>
              </a:rPr>
              <a:t>facturables</a:t>
            </a:r>
            <a:r>
              <a:rPr lang="es-MX" sz="1600" b="1" dirty="0" smtClean="0">
                <a:latin typeface="Constantia" pitchFamily="18" charset="0"/>
              </a:rPr>
              <a:t> </a:t>
            </a:r>
            <a:r>
              <a:rPr lang="es-MX" sz="1600" b="1" dirty="0">
                <a:solidFill>
                  <a:srgbClr val="FF0000"/>
                </a:solidFill>
                <a:latin typeface="Constantia" pitchFamily="18" charset="0"/>
              </a:rPr>
              <a:t>mayores </a:t>
            </a:r>
            <a:endParaRPr lang="es-MX" sz="1600" b="1" dirty="0" smtClean="0">
              <a:solidFill>
                <a:srgbClr val="FF0000"/>
              </a:solidFill>
              <a:latin typeface="Constantia" pitchFamily="18" charset="0"/>
            </a:endParaRPr>
          </a:p>
          <a:p>
            <a:pPr marL="457200" indent="-457200" algn="ctr" defTabSz="914400"/>
            <a:r>
              <a:rPr lang="es-MX" sz="1600" b="1" dirty="0" smtClean="0">
                <a:latin typeface="Constantia" pitchFamily="18" charset="0"/>
              </a:rPr>
              <a:t>a 250 mil</a:t>
            </a:r>
            <a:endParaRPr lang="es-MX" sz="1600" b="1" dirty="0">
              <a:latin typeface="Constantia" pitchFamily="18" charset="0"/>
            </a:endParaRPr>
          </a:p>
        </p:txBody>
      </p:sp>
      <p:pic>
        <p:nvPicPr>
          <p:cNvPr id="8" name="Picture 5"/>
          <p:cNvPicPr>
            <a:picLocks noChangeAspect="1" noChangeArrowheads="1"/>
          </p:cNvPicPr>
          <p:nvPr/>
        </p:nvPicPr>
        <p:blipFill>
          <a:blip r:embed="rId4"/>
          <a:srcRect/>
          <a:stretch>
            <a:fillRect/>
          </a:stretch>
        </p:blipFill>
        <p:spPr bwMode="auto">
          <a:xfrm>
            <a:off x="1258785" y="3552300"/>
            <a:ext cx="1615044" cy="1374995"/>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3" name="4 Rectángulo"/>
          <p:cNvSpPr>
            <a:spLocks noChangeArrowheads="1"/>
          </p:cNvSpPr>
          <p:nvPr/>
        </p:nvSpPr>
        <p:spPr bwMode="auto">
          <a:xfrm>
            <a:off x="124692" y="889802"/>
            <a:ext cx="3420094" cy="285488"/>
          </a:xfrm>
          <a:prstGeom prst="rect">
            <a:avLst/>
          </a:prstGeom>
          <a:noFill/>
          <a:ln w="9525" algn="ctr">
            <a:noFill/>
            <a:round/>
            <a:headEnd/>
            <a:tailEnd/>
          </a:ln>
        </p:spPr>
        <p:txBody>
          <a:bodyPr lIns="72000" tIns="0" rIns="72000" bIns="0"/>
          <a:lstStyle/>
          <a:p>
            <a:pPr marL="457200" indent="-457200" algn="ctr" defTabSz="914400"/>
            <a:r>
              <a:rPr lang="es-MX" sz="1600" b="1" dirty="0" smtClean="0">
                <a:latin typeface="Constantia" pitchFamily="18" charset="0"/>
              </a:rPr>
              <a:t>ELECTRÓNICO</a:t>
            </a:r>
            <a:endParaRPr lang="es-MX" sz="1600" b="1" dirty="0">
              <a:latin typeface="Constantia" pitchFamily="18" charset="0"/>
            </a:endParaRPr>
          </a:p>
        </p:txBody>
      </p:sp>
      <p:sp>
        <p:nvSpPr>
          <p:cNvPr id="15" name="4 Rectángulo"/>
          <p:cNvSpPr>
            <a:spLocks noChangeArrowheads="1"/>
          </p:cNvSpPr>
          <p:nvPr/>
        </p:nvSpPr>
        <p:spPr bwMode="auto">
          <a:xfrm>
            <a:off x="5427023" y="964901"/>
            <a:ext cx="3420094" cy="418906"/>
          </a:xfrm>
          <a:prstGeom prst="rect">
            <a:avLst/>
          </a:prstGeom>
          <a:noFill/>
          <a:ln w="9525" algn="ctr">
            <a:noFill/>
            <a:round/>
            <a:headEnd/>
            <a:tailEnd/>
          </a:ln>
        </p:spPr>
        <p:txBody>
          <a:bodyPr lIns="72000" tIns="0" rIns="72000" bIns="0"/>
          <a:lstStyle/>
          <a:p>
            <a:pPr marL="457200" indent="-457200" algn="ctr" defTabSz="914400"/>
            <a:r>
              <a:rPr lang="es-MX" sz="1600" b="1" dirty="0" smtClean="0">
                <a:latin typeface="Constantia" pitchFamily="18" charset="0"/>
              </a:rPr>
              <a:t>OPCIÓN  PAPEL</a:t>
            </a:r>
            <a:endParaRPr lang="es-MX" sz="1600" b="1" dirty="0">
              <a:latin typeface="Constantia" pitchFamily="18" charset="0"/>
            </a:endParaRPr>
          </a:p>
        </p:txBody>
      </p:sp>
      <p:cxnSp>
        <p:nvCxnSpPr>
          <p:cNvPr id="30" name="29 Conector recto"/>
          <p:cNvCxnSpPr/>
          <p:nvPr/>
        </p:nvCxnSpPr>
        <p:spPr>
          <a:xfrm flipH="1">
            <a:off x="7123221" y="3798173"/>
            <a:ext cx="1976" cy="20326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30 Conector recto"/>
          <p:cNvCxnSpPr/>
          <p:nvPr/>
        </p:nvCxnSpPr>
        <p:spPr>
          <a:xfrm>
            <a:off x="7635834" y="3799139"/>
            <a:ext cx="0" cy="244728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31 Conector recto"/>
          <p:cNvCxnSpPr/>
          <p:nvPr/>
        </p:nvCxnSpPr>
        <p:spPr>
          <a:xfrm>
            <a:off x="7350826" y="3799139"/>
            <a:ext cx="0" cy="218698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1519" name="Picture 2" descr="C:\Users\BARC903O\Pictures\cbbb.jpg"/>
          <p:cNvPicPr>
            <a:picLocks noChangeAspect="1" noChangeArrowheads="1"/>
          </p:cNvPicPr>
          <p:nvPr/>
        </p:nvPicPr>
        <p:blipFill>
          <a:blip r:embed="rId5"/>
          <a:srcRect l="8823" t="8333" r="5882" b="8333"/>
          <a:stretch>
            <a:fillRect/>
          </a:stretch>
        </p:blipFill>
        <p:spPr bwMode="auto">
          <a:xfrm>
            <a:off x="6599709" y="4038045"/>
            <a:ext cx="1475512" cy="1374995"/>
          </a:xfrm>
          <a:prstGeom prst="rect">
            <a:avLst/>
          </a:prstGeom>
          <a:noFill/>
          <a:ln w="9525">
            <a:noFill/>
            <a:miter lim="800000"/>
            <a:headEnd/>
            <a:tailEnd/>
          </a:ln>
        </p:spPr>
      </p:pic>
      <p:sp>
        <p:nvSpPr>
          <p:cNvPr id="21" name="20 CuadroTexto"/>
          <p:cNvSpPr txBox="1"/>
          <p:nvPr/>
        </p:nvSpPr>
        <p:spPr>
          <a:xfrm>
            <a:off x="0" y="127602"/>
            <a:ext cx="5373164" cy="461665"/>
          </a:xfrm>
          <a:prstGeom prst="rect">
            <a:avLst/>
          </a:prstGeom>
          <a:noFill/>
        </p:spPr>
        <p:txBody>
          <a:bodyPr wrap="square" rtlCol="0">
            <a:spAutoFit/>
          </a:bodyPr>
          <a:lstStyle/>
          <a:p>
            <a:r>
              <a:rPr lang="es-MX" sz="2400" b="1" dirty="0" smtClean="0">
                <a:latin typeface="Constantia" pitchFamily="18" charset="0"/>
              </a:rPr>
              <a:t>Esquemas de Facturación 2014</a:t>
            </a:r>
            <a:endParaRPr lang="es-MX" sz="2400" b="1" dirty="0">
              <a:latin typeface="Constantia" pitchFamily="18" charset="0"/>
            </a:endParaRPr>
          </a:p>
        </p:txBody>
      </p:sp>
      <p:pic>
        <p:nvPicPr>
          <p:cNvPr id="22" name="Picture 2"/>
          <p:cNvPicPr>
            <a:picLocks noChangeAspect="1" noChangeArrowheads="1"/>
          </p:cNvPicPr>
          <p:nvPr/>
        </p:nvPicPr>
        <p:blipFill>
          <a:blip r:embed="rId6"/>
          <a:srcRect/>
          <a:stretch>
            <a:fillRect/>
          </a:stretch>
        </p:blipFill>
        <p:spPr bwMode="auto">
          <a:xfrm>
            <a:off x="0" y="527712"/>
            <a:ext cx="5915025" cy="171450"/>
          </a:xfrm>
          <a:prstGeom prst="rect">
            <a:avLst/>
          </a:prstGeom>
          <a:noFill/>
          <a:ln w="9525">
            <a:noFill/>
            <a:miter lim="800000"/>
            <a:headEnd/>
            <a:tailEnd/>
          </a:ln>
        </p:spPr>
      </p:pic>
      <p:sp>
        <p:nvSpPr>
          <p:cNvPr id="6" name="5 CuadroTexto"/>
          <p:cNvSpPr txBox="1"/>
          <p:nvPr/>
        </p:nvSpPr>
        <p:spPr>
          <a:xfrm>
            <a:off x="5130141" y="1792287"/>
            <a:ext cx="4013860" cy="224676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s-MX" sz="1400" b="1" u="sng" dirty="0">
                <a:solidFill>
                  <a:schemeClr val="tx1"/>
                </a:solidFill>
                <a:latin typeface="Constantia" pitchFamily="18" charset="0"/>
              </a:rPr>
              <a:t>FACTURACIÓN EN PAPEL </a:t>
            </a:r>
            <a:r>
              <a:rPr lang="es-MX" sz="1400" b="1" u="sng" dirty="0" smtClean="0">
                <a:solidFill>
                  <a:schemeClr val="tx1"/>
                </a:solidFill>
                <a:latin typeface="Constantia" pitchFamily="18" charset="0"/>
              </a:rPr>
              <a:t>CON CBB</a:t>
            </a:r>
            <a:endParaRPr lang="es-MX" sz="1400" b="1" u="sng" dirty="0">
              <a:solidFill>
                <a:schemeClr val="tx1"/>
              </a:solidFill>
              <a:latin typeface="Constantia" pitchFamily="18" charset="0"/>
            </a:endParaRPr>
          </a:p>
          <a:p>
            <a:pPr algn="ctr">
              <a:defRPr/>
            </a:pPr>
            <a:endParaRPr lang="es-MX" sz="1400" b="1" u="sng" dirty="0">
              <a:solidFill>
                <a:schemeClr val="tx1"/>
              </a:solidFill>
              <a:latin typeface="Constantia" pitchFamily="18" charset="0"/>
            </a:endParaRPr>
          </a:p>
          <a:p>
            <a:pPr marL="358775" indent="-358775">
              <a:buClr>
                <a:schemeClr val="accent6"/>
              </a:buClr>
              <a:buFont typeface="Wingdings" pitchFamily="2" charset="2"/>
              <a:buChar char="§"/>
              <a:defRPr/>
            </a:pPr>
            <a:r>
              <a:rPr lang="es-MX" sz="1400" b="1" dirty="0">
                <a:solidFill>
                  <a:schemeClr val="tx1"/>
                </a:solidFill>
                <a:latin typeface="Constantia" pitchFamily="18" charset="0"/>
              </a:rPr>
              <a:t>Solicitud de Folios con Fiel por el propio contribuyente</a:t>
            </a:r>
            <a:r>
              <a:rPr lang="es-MX" sz="1400" b="1" dirty="0" smtClean="0">
                <a:solidFill>
                  <a:schemeClr val="tx1"/>
                </a:solidFill>
                <a:latin typeface="Constantia" pitchFamily="18" charset="0"/>
              </a:rPr>
              <a:t>.</a:t>
            </a:r>
          </a:p>
          <a:p>
            <a:pPr marL="358775" indent="-358775">
              <a:buClr>
                <a:schemeClr val="accent6"/>
              </a:buClr>
              <a:defRPr/>
            </a:pPr>
            <a:endParaRPr lang="es-MX" sz="1400" b="1" dirty="0">
              <a:solidFill>
                <a:schemeClr val="tx1"/>
              </a:solidFill>
              <a:latin typeface="Constantia" pitchFamily="18" charset="0"/>
            </a:endParaRPr>
          </a:p>
          <a:p>
            <a:pPr marL="358775" indent="-358775">
              <a:buClr>
                <a:schemeClr val="accent6"/>
              </a:buClr>
              <a:buFont typeface="Wingdings" pitchFamily="2" charset="2"/>
              <a:buChar char="§"/>
              <a:defRPr/>
            </a:pPr>
            <a:r>
              <a:rPr lang="es-MX" sz="1400" b="1" dirty="0">
                <a:solidFill>
                  <a:schemeClr val="tx1"/>
                </a:solidFill>
                <a:latin typeface="Constantia" pitchFamily="18" charset="0"/>
              </a:rPr>
              <a:t> Elaboración por medios propios y con Código de Barras Bidimensional.</a:t>
            </a:r>
          </a:p>
          <a:p>
            <a:pPr>
              <a:buClr>
                <a:schemeClr val="accent6"/>
              </a:buClr>
              <a:buFont typeface="Wingdings" pitchFamily="2" charset="2"/>
              <a:buChar char="§"/>
              <a:defRPr/>
            </a:pPr>
            <a:endParaRPr lang="es-MX" sz="1400" b="1" dirty="0">
              <a:solidFill>
                <a:schemeClr val="tx1"/>
              </a:solidFill>
              <a:latin typeface="Constantia" pitchFamily="18" charset="0"/>
            </a:endParaRPr>
          </a:p>
          <a:p>
            <a:pPr>
              <a:buClr>
                <a:schemeClr val="accent6"/>
              </a:buClr>
              <a:buFont typeface="Wingdings" pitchFamily="2" charset="2"/>
              <a:buChar char="§"/>
              <a:defRPr/>
            </a:pPr>
            <a:endParaRPr lang="es-MX" sz="1400" b="1" dirty="0">
              <a:solidFill>
                <a:schemeClr val="tx1"/>
              </a:solidFill>
              <a:latin typeface="Constantia" pitchFamily="18" charset="0"/>
            </a:endParaRPr>
          </a:p>
          <a:p>
            <a:pPr>
              <a:buClr>
                <a:schemeClr val="accent6"/>
              </a:buClr>
              <a:buFont typeface="Wingdings" pitchFamily="2" charset="2"/>
              <a:buChar char="§"/>
              <a:defRPr/>
            </a:pPr>
            <a:endParaRPr lang="es-MX" sz="1400" b="1" dirty="0">
              <a:solidFill>
                <a:schemeClr val="tx1"/>
              </a:solidFill>
              <a:latin typeface="Constantia" pitchFamily="18" charset="0"/>
            </a:endParaRPr>
          </a:p>
        </p:txBody>
      </p:sp>
      <p:sp>
        <p:nvSpPr>
          <p:cNvPr id="7" name="6 CuadroTexto"/>
          <p:cNvSpPr txBox="1"/>
          <p:nvPr/>
        </p:nvSpPr>
        <p:spPr>
          <a:xfrm>
            <a:off x="0" y="1792287"/>
            <a:ext cx="4035828" cy="1600438"/>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s-MX" sz="1400" b="1" u="sng" dirty="0">
                <a:solidFill>
                  <a:schemeClr val="tx1"/>
                </a:solidFill>
                <a:latin typeface="Constantia" pitchFamily="18" charset="0"/>
              </a:rPr>
              <a:t>FACTURACIÓN ELECTRÓNICA </a:t>
            </a:r>
            <a:r>
              <a:rPr lang="es-MX" sz="1400" b="1" u="sng" dirty="0" smtClean="0">
                <a:solidFill>
                  <a:schemeClr val="tx1"/>
                </a:solidFill>
                <a:latin typeface="Constantia" pitchFamily="18" charset="0"/>
              </a:rPr>
              <a:t>(CFDI)</a:t>
            </a:r>
            <a:endParaRPr lang="es-MX" sz="1400" b="1" u="sng" dirty="0">
              <a:solidFill>
                <a:schemeClr val="tx1"/>
              </a:solidFill>
              <a:latin typeface="Constantia" pitchFamily="18" charset="0"/>
            </a:endParaRPr>
          </a:p>
          <a:p>
            <a:pPr algn="ctr">
              <a:defRPr/>
            </a:pPr>
            <a:endParaRPr lang="es-MX" sz="1400" b="1" u="sng" dirty="0">
              <a:solidFill>
                <a:schemeClr val="tx1"/>
              </a:solidFill>
              <a:latin typeface="Constantia" pitchFamily="18" charset="0"/>
            </a:endParaRPr>
          </a:p>
          <a:p>
            <a:pPr marL="266700" indent="-266700" algn="just">
              <a:buClr>
                <a:schemeClr val="accent6">
                  <a:lumMod val="75000"/>
                </a:schemeClr>
              </a:buClr>
              <a:buFont typeface="Wingdings" pitchFamily="2" charset="2"/>
              <a:buChar char="§"/>
              <a:defRPr/>
            </a:pPr>
            <a:r>
              <a:rPr lang="es-MX" sz="1400" b="1" dirty="0">
                <a:solidFill>
                  <a:schemeClr val="tx1"/>
                </a:solidFill>
                <a:latin typeface="Constantia" pitchFamily="18" charset="0"/>
              </a:rPr>
              <a:t> Certificación a través de un Proveedor Autorizado de Certificación PAC</a:t>
            </a:r>
            <a:r>
              <a:rPr lang="es-MX" sz="1400" b="1" dirty="0" smtClean="0">
                <a:solidFill>
                  <a:schemeClr val="tx1"/>
                </a:solidFill>
                <a:latin typeface="Constantia" pitchFamily="18" charset="0"/>
              </a:rPr>
              <a:t>.</a:t>
            </a:r>
          </a:p>
          <a:p>
            <a:pPr marL="266700" indent="-266700" algn="just">
              <a:buClr>
                <a:schemeClr val="accent6">
                  <a:lumMod val="75000"/>
                </a:schemeClr>
              </a:buClr>
              <a:defRPr/>
            </a:pPr>
            <a:endParaRPr lang="es-MX" sz="1400" b="1" dirty="0">
              <a:solidFill>
                <a:schemeClr val="tx1"/>
              </a:solidFill>
              <a:latin typeface="Constantia" pitchFamily="18" charset="0"/>
            </a:endParaRPr>
          </a:p>
          <a:p>
            <a:pPr algn="ctr">
              <a:defRPr/>
            </a:pPr>
            <a:endParaRPr lang="es-MX" sz="2800" b="1" u="sng" dirty="0">
              <a:solidFill>
                <a:srgbClr val="FF0000"/>
              </a:solidFill>
              <a:latin typeface="Constantia" pitchFamily="18" charset="0"/>
            </a:endParaRPr>
          </a:p>
        </p:txBody>
      </p:sp>
      <p:sp>
        <p:nvSpPr>
          <p:cNvPr id="3" name="2 Flecha izquierda y derecha"/>
          <p:cNvSpPr/>
          <p:nvPr/>
        </p:nvSpPr>
        <p:spPr>
          <a:xfrm rot="10800000">
            <a:off x="4035827" y="2647824"/>
            <a:ext cx="1094313" cy="249754"/>
          </a:xfrm>
          <a:prstGeom prst="leftRightArrow">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dirty="0">
              <a:latin typeface="Constantia" pitchFamily="18" charset="0"/>
            </a:endParaRPr>
          </a:p>
        </p:txBody>
      </p:sp>
    </p:spTree>
    <p:extLst>
      <p:ext uri="{BB962C8B-B14F-4D97-AF65-F5344CB8AC3E}">
        <p14:creationId xmlns:p14="http://schemas.microsoft.com/office/powerpoint/2010/main" val="39553649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46324" y="5094513"/>
            <a:ext cx="6697675" cy="889416"/>
          </a:xfrm>
          <a:prstGeom prst="rect">
            <a:avLst/>
          </a:prstGeom>
          <a:ln>
            <a:solidFill>
              <a:schemeClr val="accent6">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800100">
              <a:lnSpc>
                <a:spcPct val="90000"/>
              </a:lnSpc>
              <a:spcAft>
                <a:spcPct val="15000"/>
              </a:spcAft>
              <a:defRPr/>
            </a:pPr>
            <a:endParaRPr lang="es-MX" sz="1000" b="1" dirty="0" smtClean="0">
              <a:latin typeface="Constantia" pitchFamily="18" charset="0"/>
            </a:endParaRPr>
          </a:p>
          <a:p>
            <a:pPr marL="171450" lvl="1" indent="-171450" algn="ctr" defTabSz="800100">
              <a:lnSpc>
                <a:spcPct val="90000"/>
              </a:lnSpc>
              <a:spcAft>
                <a:spcPct val="15000"/>
              </a:spcAft>
              <a:defRPr/>
            </a:pPr>
            <a:r>
              <a:rPr lang="es-MX" sz="2000" b="1" dirty="0" smtClean="0">
                <a:latin typeface="Constantia" pitchFamily="18" charset="0"/>
              </a:rPr>
              <a:t>3,398,656</a:t>
            </a:r>
            <a:endParaRPr lang="es-MX" sz="2000" b="1" dirty="0">
              <a:solidFill>
                <a:schemeClr val="tx1"/>
              </a:solidFill>
              <a:latin typeface="Constantia" pitchFamily="18" charset="0"/>
            </a:endParaRPr>
          </a:p>
        </p:txBody>
      </p:sp>
      <p:sp>
        <p:nvSpPr>
          <p:cNvPr id="6" name="5 Rectángulo"/>
          <p:cNvSpPr/>
          <p:nvPr/>
        </p:nvSpPr>
        <p:spPr>
          <a:xfrm>
            <a:off x="2357438" y="1274173"/>
            <a:ext cx="6786562" cy="1005890"/>
          </a:xfrm>
          <a:prstGeom prst="rect">
            <a:avLst/>
          </a:prstGeom>
          <a:ln>
            <a:solidFill>
              <a:schemeClr val="accent6">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algn="ctr" defTabSz="622300">
              <a:lnSpc>
                <a:spcPct val="90000"/>
              </a:lnSpc>
              <a:spcAft>
                <a:spcPct val="15000"/>
              </a:spcAft>
            </a:pPr>
            <a:endParaRPr lang="es-MX" sz="1050" b="1" dirty="0" smtClean="0">
              <a:solidFill>
                <a:schemeClr val="tx1"/>
              </a:solidFill>
              <a:latin typeface="Constantia" pitchFamily="18" charset="0"/>
              <a:ea typeface="MS PGothic" pitchFamily="34" charset="-128"/>
            </a:endParaRPr>
          </a:p>
          <a:p>
            <a:pPr marL="114300" lvl="1" indent="-114300" algn="ctr" defTabSz="622300">
              <a:lnSpc>
                <a:spcPct val="90000"/>
              </a:lnSpc>
              <a:spcAft>
                <a:spcPct val="15000"/>
              </a:spcAft>
            </a:pPr>
            <a:r>
              <a:rPr lang="es-MX" sz="2000" b="1" dirty="0" smtClean="0">
                <a:solidFill>
                  <a:schemeClr val="tx1"/>
                </a:solidFill>
                <a:latin typeface="Constantia" pitchFamily="18" charset="0"/>
                <a:ea typeface="MS PGothic" pitchFamily="34" charset="-128"/>
              </a:rPr>
              <a:t>2,582,713 </a:t>
            </a:r>
            <a:r>
              <a:rPr lang="es-MX" sz="2000" dirty="0" smtClean="0">
                <a:solidFill>
                  <a:schemeClr val="tx1"/>
                </a:solidFill>
                <a:latin typeface="Constantia" pitchFamily="18" charset="0"/>
                <a:ea typeface="MS PGothic" pitchFamily="34" charset="-128"/>
              </a:rPr>
              <a:t>emisores                 </a:t>
            </a:r>
            <a:endParaRPr lang="es-MX" sz="2000" dirty="0">
              <a:solidFill>
                <a:schemeClr val="tx1"/>
              </a:solidFill>
              <a:latin typeface="Constantia" pitchFamily="18" charset="0"/>
              <a:ea typeface="MS PGothic" pitchFamily="34" charset="-128"/>
            </a:endParaRPr>
          </a:p>
        </p:txBody>
      </p:sp>
      <p:sp>
        <p:nvSpPr>
          <p:cNvPr id="7" name="6 Rectángulo"/>
          <p:cNvSpPr/>
          <p:nvPr/>
        </p:nvSpPr>
        <p:spPr>
          <a:xfrm>
            <a:off x="2357438" y="2489419"/>
            <a:ext cx="6786562" cy="1120682"/>
          </a:xfrm>
          <a:prstGeom prst="rect">
            <a:avLst/>
          </a:prstGeom>
          <a:ln>
            <a:solidFill>
              <a:schemeClr val="accent6">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800100">
              <a:lnSpc>
                <a:spcPct val="90000"/>
              </a:lnSpc>
              <a:spcAft>
                <a:spcPct val="15000"/>
              </a:spcAft>
              <a:defRPr/>
            </a:pPr>
            <a:endParaRPr lang="es-MX" b="1" dirty="0" smtClean="0">
              <a:solidFill>
                <a:schemeClr val="tx1"/>
              </a:solidFill>
              <a:latin typeface="Constantia" pitchFamily="18" charset="0"/>
            </a:endParaRPr>
          </a:p>
          <a:p>
            <a:pPr marL="171450" lvl="1" indent="-171450" algn="ctr" defTabSz="800100">
              <a:lnSpc>
                <a:spcPct val="90000"/>
              </a:lnSpc>
              <a:spcAft>
                <a:spcPct val="15000"/>
              </a:spcAft>
              <a:defRPr/>
            </a:pPr>
            <a:r>
              <a:rPr lang="es-MX" sz="2000" b="1" dirty="0" smtClean="0">
                <a:solidFill>
                  <a:schemeClr val="tx1"/>
                </a:solidFill>
                <a:latin typeface="Constantia" pitchFamily="18" charset="0"/>
              </a:rPr>
              <a:t>171,493 </a:t>
            </a:r>
            <a:r>
              <a:rPr lang="es-MX" sz="2000" dirty="0" smtClean="0">
                <a:solidFill>
                  <a:schemeClr val="tx1"/>
                </a:solidFill>
                <a:latin typeface="Constantia" pitchFamily="18" charset="0"/>
              </a:rPr>
              <a:t>emisores</a:t>
            </a:r>
            <a:endParaRPr lang="es-MX" sz="2000" dirty="0">
              <a:latin typeface="Constantia" pitchFamily="18" charset="0"/>
            </a:endParaRPr>
          </a:p>
        </p:txBody>
      </p:sp>
      <p:sp>
        <p:nvSpPr>
          <p:cNvPr id="8" name="7 Rectángulo"/>
          <p:cNvSpPr/>
          <p:nvPr/>
        </p:nvSpPr>
        <p:spPr>
          <a:xfrm>
            <a:off x="-1" y="2572544"/>
            <a:ext cx="2790702" cy="950912"/>
          </a:xfrm>
          <a:prstGeom prst="rect">
            <a:avLst/>
          </a:prstGeom>
        </p:spPr>
        <p:style>
          <a:lnRef idx="0">
            <a:schemeClr val="accent3"/>
          </a:lnRef>
          <a:fillRef idx="3">
            <a:schemeClr val="accent3"/>
          </a:fillRef>
          <a:effectRef idx="3">
            <a:schemeClr val="accent3"/>
          </a:effectRef>
          <a:fontRef idx="minor">
            <a:schemeClr val="lt1"/>
          </a:fontRef>
        </p:style>
        <p:txBody>
          <a:bodyPr lIns="34290" tIns="22860" rIns="34290" bIns="22860" spcCol="1270" anchor="ctr"/>
          <a:lstStyle/>
          <a:p>
            <a:pPr algn="ctr" defTabSz="800100">
              <a:lnSpc>
                <a:spcPct val="90000"/>
              </a:lnSpc>
              <a:spcAft>
                <a:spcPts val="0"/>
              </a:spcAft>
              <a:defRPr/>
            </a:pPr>
            <a:r>
              <a:rPr lang="es-MX" sz="1600" b="1" dirty="0">
                <a:solidFill>
                  <a:schemeClr val="tx1"/>
                </a:solidFill>
                <a:latin typeface="Constantia" pitchFamily="18" charset="0"/>
              </a:rPr>
              <a:t>CFD</a:t>
            </a:r>
          </a:p>
          <a:p>
            <a:pPr algn="ctr" defTabSz="800100">
              <a:lnSpc>
                <a:spcPct val="90000"/>
              </a:lnSpc>
              <a:spcAft>
                <a:spcPts val="0"/>
              </a:spcAft>
              <a:defRPr/>
            </a:pPr>
            <a:r>
              <a:rPr lang="es-MX" sz="1400" dirty="0">
                <a:solidFill>
                  <a:schemeClr val="tx1"/>
                </a:solidFill>
                <a:latin typeface="Constantia" pitchFamily="18" charset="0"/>
              </a:rPr>
              <a:t>Factura </a:t>
            </a:r>
            <a:r>
              <a:rPr lang="es-MX" sz="1400" dirty="0" smtClean="0">
                <a:solidFill>
                  <a:schemeClr val="tx1"/>
                </a:solidFill>
                <a:latin typeface="Constantia" pitchFamily="18" charset="0"/>
              </a:rPr>
              <a:t>electrónica</a:t>
            </a:r>
            <a:endParaRPr lang="es-MX" sz="1400" dirty="0">
              <a:solidFill>
                <a:schemeClr val="tx1"/>
              </a:solidFill>
              <a:latin typeface="Constantia" pitchFamily="18" charset="0"/>
            </a:endParaRPr>
          </a:p>
        </p:txBody>
      </p:sp>
      <p:sp>
        <p:nvSpPr>
          <p:cNvPr id="9" name="8 Rectángulo"/>
          <p:cNvSpPr/>
          <p:nvPr/>
        </p:nvSpPr>
        <p:spPr>
          <a:xfrm>
            <a:off x="0" y="1321672"/>
            <a:ext cx="2790700" cy="756511"/>
          </a:xfrm>
          <a:prstGeom prst="rect">
            <a:avLst/>
          </a:prstGeom>
        </p:spPr>
        <p:style>
          <a:lnRef idx="0">
            <a:schemeClr val="accent3"/>
          </a:lnRef>
          <a:fillRef idx="3">
            <a:schemeClr val="accent3"/>
          </a:fillRef>
          <a:effectRef idx="3">
            <a:schemeClr val="accent3"/>
          </a:effectRef>
          <a:fontRef idx="minor">
            <a:schemeClr val="lt1"/>
          </a:fontRef>
        </p:style>
        <p:txBody>
          <a:bodyPr lIns="34290" tIns="22860" rIns="34290" bIns="22860" spcCol="1270" anchor="ctr"/>
          <a:lstStyle/>
          <a:p>
            <a:pPr algn="ctr" defTabSz="800100">
              <a:lnSpc>
                <a:spcPct val="90000"/>
              </a:lnSpc>
              <a:spcAft>
                <a:spcPct val="35000"/>
              </a:spcAft>
              <a:defRPr/>
            </a:pPr>
            <a:endParaRPr lang="es-MX" sz="1600" b="1" dirty="0" smtClean="0">
              <a:solidFill>
                <a:schemeClr val="tx1"/>
              </a:solidFill>
              <a:latin typeface="Constantia" pitchFamily="18" charset="0"/>
            </a:endParaRPr>
          </a:p>
          <a:p>
            <a:pPr algn="ctr" defTabSz="800100">
              <a:lnSpc>
                <a:spcPct val="90000"/>
              </a:lnSpc>
              <a:spcAft>
                <a:spcPts val="0"/>
              </a:spcAft>
              <a:defRPr/>
            </a:pPr>
            <a:r>
              <a:rPr lang="es-MX" sz="1600" b="1" dirty="0" smtClean="0">
                <a:solidFill>
                  <a:schemeClr val="tx1"/>
                </a:solidFill>
                <a:latin typeface="Constantia" pitchFamily="18" charset="0"/>
              </a:rPr>
              <a:t>Factura impresa</a:t>
            </a:r>
          </a:p>
          <a:p>
            <a:pPr algn="ctr" defTabSz="800100">
              <a:lnSpc>
                <a:spcPct val="90000"/>
              </a:lnSpc>
              <a:spcAft>
                <a:spcPts val="0"/>
              </a:spcAft>
              <a:defRPr/>
            </a:pPr>
            <a:r>
              <a:rPr lang="es-MX" sz="1400" b="1" dirty="0" smtClean="0">
                <a:solidFill>
                  <a:schemeClr val="tx1"/>
                </a:solidFill>
                <a:latin typeface="Constantia" pitchFamily="18" charset="0"/>
              </a:rPr>
              <a:t> </a:t>
            </a:r>
            <a:r>
              <a:rPr lang="es-MX" sz="1400" dirty="0" smtClean="0">
                <a:solidFill>
                  <a:schemeClr val="tx1"/>
                </a:solidFill>
                <a:latin typeface="Constantia" pitchFamily="18" charset="0"/>
              </a:rPr>
              <a:t>CBB</a:t>
            </a:r>
            <a:endParaRPr lang="es-MX" sz="1600" dirty="0" smtClean="0">
              <a:solidFill>
                <a:schemeClr val="bg1"/>
              </a:solidFill>
              <a:latin typeface="Constantia" pitchFamily="18" charset="0"/>
            </a:endParaRPr>
          </a:p>
          <a:p>
            <a:pPr algn="ctr" defTabSz="800100">
              <a:lnSpc>
                <a:spcPct val="90000"/>
              </a:lnSpc>
              <a:spcAft>
                <a:spcPct val="35000"/>
              </a:spcAft>
              <a:defRPr/>
            </a:pPr>
            <a:endParaRPr lang="es-MX" sz="1600" b="1" dirty="0">
              <a:solidFill>
                <a:schemeClr val="tx1"/>
              </a:solidFill>
              <a:latin typeface="Constantia" pitchFamily="18" charset="0"/>
            </a:endParaRPr>
          </a:p>
        </p:txBody>
      </p:sp>
      <p:sp>
        <p:nvSpPr>
          <p:cNvPr id="10" name="9 Rectángulo"/>
          <p:cNvSpPr/>
          <p:nvPr/>
        </p:nvSpPr>
        <p:spPr>
          <a:xfrm>
            <a:off x="2428876" y="3801586"/>
            <a:ext cx="6715124" cy="1019798"/>
          </a:xfrm>
          <a:prstGeom prst="rect">
            <a:avLst/>
          </a:prstGeom>
          <a:ln>
            <a:solidFill>
              <a:schemeClr val="accent6">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800100">
              <a:lnSpc>
                <a:spcPct val="90000"/>
              </a:lnSpc>
              <a:spcAft>
                <a:spcPct val="15000"/>
              </a:spcAft>
              <a:defRPr/>
            </a:pPr>
            <a:endParaRPr lang="es-MX" sz="1400" b="1" dirty="0" smtClean="0">
              <a:solidFill>
                <a:schemeClr val="tx1"/>
              </a:solidFill>
              <a:latin typeface="Constantia" pitchFamily="18" charset="0"/>
            </a:endParaRPr>
          </a:p>
          <a:p>
            <a:pPr marL="171450" lvl="1" indent="-171450" algn="ctr" defTabSz="800100">
              <a:lnSpc>
                <a:spcPct val="90000"/>
              </a:lnSpc>
              <a:spcAft>
                <a:spcPct val="15000"/>
              </a:spcAft>
              <a:defRPr/>
            </a:pPr>
            <a:r>
              <a:rPr lang="es-MX" sz="2000" b="1" dirty="0" smtClean="0">
                <a:solidFill>
                  <a:schemeClr val="tx1"/>
                </a:solidFill>
                <a:latin typeface="Constantia" pitchFamily="18" charset="0"/>
              </a:rPr>
              <a:t>644,450 </a:t>
            </a:r>
            <a:r>
              <a:rPr lang="es-MX" sz="2000" dirty="0">
                <a:solidFill>
                  <a:schemeClr val="tx1"/>
                </a:solidFill>
                <a:latin typeface="Constantia" pitchFamily="18" charset="0"/>
              </a:rPr>
              <a:t>emisores</a:t>
            </a:r>
            <a:endParaRPr lang="es-MX" sz="2000" dirty="0">
              <a:latin typeface="Constantia" pitchFamily="18" charset="0"/>
            </a:endParaRPr>
          </a:p>
        </p:txBody>
      </p:sp>
      <p:sp>
        <p:nvSpPr>
          <p:cNvPr id="11" name="10 Rectángulo"/>
          <p:cNvSpPr/>
          <p:nvPr/>
        </p:nvSpPr>
        <p:spPr>
          <a:xfrm>
            <a:off x="0" y="3896586"/>
            <a:ext cx="2790701" cy="838926"/>
          </a:xfrm>
          <a:prstGeom prst="rect">
            <a:avLst/>
          </a:prstGeom>
        </p:spPr>
        <p:style>
          <a:lnRef idx="0">
            <a:schemeClr val="accent3"/>
          </a:lnRef>
          <a:fillRef idx="3">
            <a:schemeClr val="accent3"/>
          </a:fillRef>
          <a:effectRef idx="3">
            <a:schemeClr val="accent3"/>
          </a:effectRef>
          <a:fontRef idx="minor">
            <a:schemeClr val="lt1"/>
          </a:fontRef>
        </p:style>
        <p:txBody>
          <a:bodyPr lIns="34290" tIns="22860" rIns="34290" bIns="22860" spcCol="1270" anchor="ctr"/>
          <a:lstStyle/>
          <a:p>
            <a:pPr algn="ctr" defTabSz="800100">
              <a:lnSpc>
                <a:spcPct val="90000"/>
              </a:lnSpc>
              <a:spcAft>
                <a:spcPts val="0"/>
              </a:spcAft>
              <a:defRPr/>
            </a:pPr>
            <a:r>
              <a:rPr lang="es-MX" sz="1600" b="1" dirty="0">
                <a:solidFill>
                  <a:schemeClr val="tx1"/>
                </a:solidFill>
                <a:latin typeface="Constantia" pitchFamily="18" charset="0"/>
              </a:rPr>
              <a:t>CFD-I</a:t>
            </a:r>
          </a:p>
          <a:p>
            <a:pPr algn="ctr" defTabSz="800100">
              <a:lnSpc>
                <a:spcPct val="90000"/>
              </a:lnSpc>
              <a:spcAft>
                <a:spcPts val="0"/>
              </a:spcAft>
              <a:defRPr/>
            </a:pPr>
            <a:r>
              <a:rPr lang="es-MX" sz="1400" dirty="0">
                <a:solidFill>
                  <a:schemeClr val="tx1"/>
                </a:solidFill>
                <a:latin typeface="Constantia" pitchFamily="18" charset="0"/>
              </a:rPr>
              <a:t>Factura </a:t>
            </a:r>
            <a:r>
              <a:rPr lang="es-MX" sz="1400" dirty="0" smtClean="0">
                <a:solidFill>
                  <a:schemeClr val="tx1"/>
                </a:solidFill>
                <a:latin typeface="Constantia" pitchFamily="18" charset="0"/>
              </a:rPr>
              <a:t>Electrónica</a:t>
            </a:r>
            <a:endParaRPr lang="es-MX" sz="1400" dirty="0">
              <a:solidFill>
                <a:schemeClr val="tx1"/>
              </a:solidFill>
              <a:latin typeface="Constantia" pitchFamily="18" charset="0"/>
            </a:endParaRPr>
          </a:p>
        </p:txBody>
      </p:sp>
      <p:sp>
        <p:nvSpPr>
          <p:cNvPr id="12" name="11 Rectángulo"/>
          <p:cNvSpPr/>
          <p:nvPr/>
        </p:nvSpPr>
        <p:spPr>
          <a:xfrm>
            <a:off x="-1" y="5194300"/>
            <a:ext cx="2790701" cy="706503"/>
          </a:xfrm>
          <a:prstGeom prst="rect">
            <a:avLst/>
          </a:prstGeom>
        </p:spPr>
        <p:style>
          <a:lnRef idx="0">
            <a:schemeClr val="accent3"/>
          </a:lnRef>
          <a:fillRef idx="3">
            <a:schemeClr val="accent3"/>
          </a:fillRef>
          <a:effectRef idx="3">
            <a:schemeClr val="accent3"/>
          </a:effectRef>
          <a:fontRef idx="minor">
            <a:schemeClr val="lt1"/>
          </a:fontRef>
        </p:style>
        <p:txBody>
          <a:bodyPr lIns="34290" tIns="22860" rIns="34290" bIns="22860" spcCol="1270" anchor="ctr"/>
          <a:lstStyle/>
          <a:p>
            <a:pPr algn="ctr" defTabSz="800100">
              <a:lnSpc>
                <a:spcPct val="90000"/>
              </a:lnSpc>
              <a:spcAft>
                <a:spcPts val="0"/>
              </a:spcAft>
              <a:defRPr/>
            </a:pPr>
            <a:r>
              <a:rPr lang="es-MX" sz="1600" b="1" dirty="0" smtClean="0">
                <a:solidFill>
                  <a:schemeClr val="tx1"/>
                </a:solidFill>
                <a:latin typeface="Constantia" pitchFamily="18" charset="0"/>
              </a:rPr>
              <a:t>TOTAL</a:t>
            </a:r>
            <a:endParaRPr lang="es-MX" sz="1600" b="1" dirty="0">
              <a:solidFill>
                <a:schemeClr val="tx1"/>
              </a:solidFill>
              <a:latin typeface="Constantia" pitchFamily="18" charset="0"/>
            </a:endParaRPr>
          </a:p>
        </p:txBody>
      </p:sp>
      <p:sp>
        <p:nvSpPr>
          <p:cNvPr id="13" name="12 CuadroTexto"/>
          <p:cNvSpPr txBox="1"/>
          <p:nvPr/>
        </p:nvSpPr>
        <p:spPr>
          <a:xfrm>
            <a:off x="8382000" y="1541964"/>
            <a:ext cx="762000" cy="400110"/>
          </a:xfrm>
          <a:prstGeom prst="rect">
            <a:avLst/>
          </a:prstGeom>
          <a:noFill/>
        </p:spPr>
        <p:txBody>
          <a:bodyPr wrap="square" rtlCol="0">
            <a:spAutoFit/>
          </a:bodyPr>
          <a:lstStyle/>
          <a:p>
            <a:r>
              <a:rPr lang="es-MX" sz="2000" b="1" dirty="0" smtClean="0">
                <a:solidFill>
                  <a:srgbClr val="FF0000"/>
                </a:solidFill>
                <a:latin typeface="Constantia" pitchFamily="18" charset="0"/>
              </a:rPr>
              <a:t>76 %</a:t>
            </a:r>
            <a:endParaRPr lang="es-MX" sz="2000" b="1" dirty="0">
              <a:solidFill>
                <a:srgbClr val="FF0000"/>
              </a:solidFill>
              <a:latin typeface="Constantia" pitchFamily="18" charset="0"/>
            </a:endParaRPr>
          </a:p>
        </p:txBody>
      </p:sp>
      <p:sp>
        <p:nvSpPr>
          <p:cNvPr id="14" name="13 CuadroTexto"/>
          <p:cNvSpPr txBox="1"/>
          <p:nvPr/>
        </p:nvSpPr>
        <p:spPr>
          <a:xfrm>
            <a:off x="8382000" y="4057590"/>
            <a:ext cx="762000" cy="400110"/>
          </a:xfrm>
          <a:prstGeom prst="rect">
            <a:avLst/>
          </a:prstGeom>
          <a:noFill/>
        </p:spPr>
        <p:txBody>
          <a:bodyPr wrap="square" rtlCol="0">
            <a:spAutoFit/>
          </a:bodyPr>
          <a:lstStyle/>
          <a:p>
            <a:r>
              <a:rPr lang="es-MX" sz="2000" b="1" dirty="0" smtClean="0">
                <a:solidFill>
                  <a:srgbClr val="FF0000"/>
                </a:solidFill>
                <a:latin typeface="Constantia" pitchFamily="18" charset="0"/>
              </a:rPr>
              <a:t>19%</a:t>
            </a:r>
            <a:endParaRPr lang="es-MX" sz="2000" b="1" dirty="0">
              <a:solidFill>
                <a:srgbClr val="FF0000"/>
              </a:solidFill>
              <a:latin typeface="Constantia" pitchFamily="18" charset="0"/>
            </a:endParaRPr>
          </a:p>
        </p:txBody>
      </p:sp>
      <p:sp>
        <p:nvSpPr>
          <p:cNvPr id="15" name="14 CuadroTexto"/>
          <p:cNvSpPr txBox="1"/>
          <p:nvPr/>
        </p:nvSpPr>
        <p:spPr>
          <a:xfrm>
            <a:off x="8382000" y="2847945"/>
            <a:ext cx="762000" cy="400110"/>
          </a:xfrm>
          <a:prstGeom prst="rect">
            <a:avLst/>
          </a:prstGeom>
          <a:noFill/>
        </p:spPr>
        <p:txBody>
          <a:bodyPr wrap="square" rtlCol="0">
            <a:spAutoFit/>
          </a:bodyPr>
          <a:lstStyle/>
          <a:p>
            <a:r>
              <a:rPr lang="es-MX" sz="2000" b="1" dirty="0" smtClean="0">
                <a:solidFill>
                  <a:srgbClr val="FF0000"/>
                </a:solidFill>
                <a:latin typeface="Constantia" pitchFamily="18" charset="0"/>
              </a:rPr>
              <a:t>5 %</a:t>
            </a:r>
            <a:endParaRPr lang="es-MX" sz="2000" b="1" dirty="0">
              <a:solidFill>
                <a:srgbClr val="FF0000"/>
              </a:solidFill>
              <a:latin typeface="Constantia" pitchFamily="18" charset="0"/>
            </a:endParaRPr>
          </a:p>
        </p:txBody>
      </p:sp>
      <p:sp>
        <p:nvSpPr>
          <p:cNvPr id="16" name="15 CuadroTexto"/>
          <p:cNvSpPr txBox="1"/>
          <p:nvPr/>
        </p:nvSpPr>
        <p:spPr>
          <a:xfrm>
            <a:off x="8250238" y="5394355"/>
            <a:ext cx="1028700" cy="400110"/>
          </a:xfrm>
          <a:prstGeom prst="rect">
            <a:avLst/>
          </a:prstGeom>
          <a:noFill/>
        </p:spPr>
        <p:txBody>
          <a:bodyPr wrap="square" rtlCol="0">
            <a:spAutoFit/>
          </a:bodyPr>
          <a:lstStyle/>
          <a:p>
            <a:pPr algn="ctr"/>
            <a:r>
              <a:rPr lang="es-MX" sz="2000" b="1" dirty="0" smtClean="0">
                <a:solidFill>
                  <a:srgbClr val="FF0000"/>
                </a:solidFill>
                <a:latin typeface="Constantia" pitchFamily="18" charset="0"/>
              </a:rPr>
              <a:t>100 %</a:t>
            </a:r>
            <a:endParaRPr lang="es-MX" sz="2000" b="1" dirty="0">
              <a:solidFill>
                <a:srgbClr val="FF0000"/>
              </a:solidFill>
              <a:latin typeface="Constantia" pitchFamily="18" charset="0"/>
            </a:endParaRPr>
          </a:p>
        </p:txBody>
      </p:sp>
      <p:sp>
        <p:nvSpPr>
          <p:cNvPr id="17" name="16 Rectángulo"/>
          <p:cNvSpPr/>
          <p:nvPr/>
        </p:nvSpPr>
        <p:spPr>
          <a:xfrm>
            <a:off x="8250238" y="1286048"/>
            <a:ext cx="893762" cy="994015"/>
          </a:xfrm>
          <a:prstGeom prst="rect">
            <a:avLst/>
          </a:prstGeom>
          <a:ln w="28575">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algn="ctr" defTabSz="622300">
              <a:lnSpc>
                <a:spcPct val="90000"/>
              </a:lnSpc>
              <a:spcAft>
                <a:spcPct val="15000"/>
              </a:spcAft>
              <a:buFontTx/>
              <a:buChar char="•"/>
            </a:pPr>
            <a:endParaRPr lang="es-MX" sz="1400" dirty="0">
              <a:solidFill>
                <a:schemeClr val="tx1"/>
              </a:solidFill>
              <a:latin typeface="Constantia" pitchFamily="18" charset="0"/>
              <a:ea typeface="MS PGothic" pitchFamily="34" charset="-128"/>
            </a:endParaRPr>
          </a:p>
        </p:txBody>
      </p:sp>
      <p:sp>
        <p:nvSpPr>
          <p:cNvPr id="18" name="17 Rectángulo"/>
          <p:cNvSpPr/>
          <p:nvPr/>
        </p:nvSpPr>
        <p:spPr>
          <a:xfrm>
            <a:off x="8250238" y="5094513"/>
            <a:ext cx="893762" cy="889415"/>
          </a:xfrm>
          <a:prstGeom prst="rect">
            <a:avLst/>
          </a:prstGeom>
          <a:ln w="28575">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algn="ctr" defTabSz="622300">
              <a:lnSpc>
                <a:spcPct val="90000"/>
              </a:lnSpc>
              <a:spcAft>
                <a:spcPct val="15000"/>
              </a:spcAft>
              <a:buFontTx/>
              <a:buChar char="•"/>
            </a:pPr>
            <a:endParaRPr lang="es-MX" sz="1400" dirty="0">
              <a:solidFill>
                <a:schemeClr val="tx1"/>
              </a:solidFill>
              <a:latin typeface="Constantia" pitchFamily="18" charset="0"/>
              <a:ea typeface="MS PGothic" pitchFamily="34" charset="-128"/>
            </a:endParaRPr>
          </a:p>
        </p:txBody>
      </p:sp>
      <p:sp>
        <p:nvSpPr>
          <p:cNvPr id="19" name="18 Rectángulo"/>
          <p:cNvSpPr/>
          <p:nvPr/>
        </p:nvSpPr>
        <p:spPr>
          <a:xfrm>
            <a:off x="8250238" y="2489419"/>
            <a:ext cx="893762" cy="1120682"/>
          </a:xfrm>
          <a:prstGeom prst="rect">
            <a:avLst/>
          </a:prstGeom>
          <a:ln w="28575">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algn="ctr" defTabSz="622300">
              <a:lnSpc>
                <a:spcPct val="90000"/>
              </a:lnSpc>
              <a:spcAft>
                <a:spcPct val="15000"/>
              </a:spcAft>
              <a:buFontTx/>
              <a:buChar char="•"/>
            </a:pPr>
            <a:endParaRPr lang="es-MX" sz="1400" dirty="0">
              <a:solidFill>
                <a:schemeClr val="tx1"/>
              </a:solidFill>
              <a:latin typeface="Constantia" pitchFamily="18" charset="0"/>
              <a:ea typeface="MS PGothic" pitchFamily="34" charset="-128"/>
            </a:endParaRPr>
          </a:p>
        </p:txBody>
      </p:sp>
      <p:sp>
        <p:nvSpPr>
          <p:cNvPr id="20" name="19 Rectángulo"/>
          <p:cNvSpPr/>
          <p:nvPr/>
        </p:nvSpPr>
        <p:spPr>
          <a:xfrm>
            <a:off x="8250238" y="3801586"/>
            <a:ext cx="893762" cy="1019798"/>
          </a:xfrm>
          <a:prstGeom prst="rect">
            <a:avLst/>
          </a:prstGeom>
          <a:ln w="28575">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algn="ctr" defTabSz="622300">
              <a:lnSpc>
                <a:spcPct val="90000"/>
              </a:lnSpc>
              <a:spcAft>
                <a:spcPct val="15000"/>
              </a:spcAft>
              <a:buFontTx/>
              <a:buChar char="•"/>
            </a:pPr>
            <a:endParaRPr lang="es-MX" sz="1400" dirty="0">
              <a:solidFill>
                <a:schemeClr val="tx1"/>
              </a:solidFill>
              <a:latin typeface="Constantia" pitchFamily="18" charset="0"/>
              <a:ea typeface="MS PGothic" pitchFamily="34" charset="-128"/>
            </a:endParaRPr>
          </a:p>
        </p:txBody>
      </p:sp>
      <p:sp>
        <p:nvSpPr>
          <p:cNvPr id="21" name="18 Título"/>
          <p:cNvSpPr txBox="1">
            <a:spLocks noChangeArrowheads="1"/>
          </p:cNvSpPr>
          <p:nvPr/>
        </p:nvSpPr>
        <p:spPr bwMode="auto">
          <a:xfrm>
            <a:off x="0" y="83609"/>
            <a:ext cx="6512688" cy="707886"/>
          </a:xfrm>
          <a:prstGeom prst="rect">
            <a:avLst/>
          </a:prstGeom>
          <a:noFill/>
          <a:ln w="9525">
            <a:noFill/>
            <a:miter lim="800000"/>
            <a:headEnd/>
            <a:tailEnd/>
          </a:ln>
        </p:spPr>
        <p:txBody>
          <a:bodyPr>
            <a:spAutoFit/>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smtClean="0">
                <a:ln>
                  <a:noFill/>
                </a:ln>
                <a:effectLst/>
                <a:uLnTx/>
                <a:uFillTx/>
                <a:latin typeface="Constantia" pitchFamily="18" charset="0"/>
                <a:ea typeface="+mn-ea"/>
                <a:cs typeface="ＭＳ Ｐゴシック" charset="0"/>
              </a:rPr>
              <a:t>Total de Contribuyentes Emisores</a:t>
            </a:r>
          </a:p>
          <a:p>
            <a:pPr marL="0" marR="0" lvl="0" indent="0" defTabSz="4572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smtClean="0">
                <a:ln>
                  <a:noFill/>
                </a:ln>
                <a:effectLst/>
                <a:uLnTx/>
                <a:uFillTx/>
                <a:latin typeface="Constantia" pitchFamily="18" charset="0"/>
                <a:ea typeface="+mn-ea"/>
                <a:cs typeface="ＭＳ Ｐゴシック" charset="0"/>
              </a:rPr>
              <a:t>Al mes de Mayo de 2013</a:t>
            </a:r>
            <a:endParaRPr kumimoji="0" lang="es-MX" sz="1600" b="0" i="0" u="none" strike="noStrike" kern="1200" cap="none" spc="0" normalizeH="0" baseline="0" noProof="0" dirty="0">
              <a:ln>
                <a:noFill/>
              </a:ln>
              <a:effectLst/>
              <a:uLnTx/>
              <a:uFillTx/>
              <a:latin typeface="Constantia" pitchFamily="18" charset="0"/>
              <a:ea typeface="+mn-ea"/>
              <a:cs typeface="ＭＳ Ｐゴシック" charset="0"/>
            </a:endParaRPr>
          </a:p>
        </p:txBody>
      </p:sp>
      <p:pic>
        <p:nvPicPr>
          <p:cNvPr id="22" name="Picture 2"/>
          <p:cNvPicPr>
            <a:picLocks noChangeAspect="1" noChangeArrowheads="1"/>
          </p:cNvPicPr>
          <p:nvPr/>
        </p:nvPicPr>
        <p:blipFill>
          <a:blip r:embed="rId2"/>
          <a:srcRect/>
          <a:stretch>
            <a:fillRect/>
          </a:stretch>
        </p:blipFill>
        <p:spPr bwMode="auto">
          <a:xfrm>
            <a:off x="0" y="791495"/>
            <a:ext cx="5915025" cy="171450"/>
          </a:xfrm>
          <a:prstGeom prst="rect">
            <a:avLst/>
          </a:prstGeom>
          <a:noFill/>
          <a:ln w="9525">
            <a:noFill/>
            <a:miter lim="800000"/>
            <a:headEnd/>
            <a:tailEnd/>
          </a:ln>
        </p:spPr>
      </p:pic>
      <p:pic>
        <p:nvPicPr>
          <p:cNvPr id="3074" name="Picture 2" descr="Cow vector | Price: 1 Credit (USD $1)"/>
          <p:cNvPicPr>
            <a:picLocks noChangeAspect="1" noChangeArrowheads="1"/>
          </p:cNvPicPr>
          <p:nvPr/>
        </p:nvPicPr>
        <p:blipFill>
          <a:blip r:embed="rId3"/>
          <a:srcRect/>
          <a:stretch>
            <a:fillRect/>
          </a:stretch>
        </p:blipFill>
        <p:spPr bwMode="auto">
          <a:xfrm>
            <a:off x="-4506913" y="-2270125"/>
            <a:ext cx="1066800" cy="1123950"/>
          </a:xfrm>
          <a:prstGeom prst="rect">
            <a:avLst/>
          </a:prstGeom>
          <a:noFill/>
        </p:spPr>
      </p:pic>
    </p:spTree>
    <p:extLst>
      <p:ext uri="{BB962C8B-B14F-4D97-AF65-F5344CB8AC3E}">
        <p14:creationId xmlns:p14="http://schemas.microsoft.com/office/powerpoint/2010/main" val="414758593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noChangeArrowheads="1"/>
          </p:cNvSpPr>
          <p:nvPr/>
        </p:nvSpPr>
        <p:spPr bwMode="auto">
          <a:xfrm>
            <a:off x="-51550" y="69576"/>
            <a:ext cx="6512688" cy="707886"/>
          </a:xfrm>
          <a:prstGeom prst="rect">
            <a:avLst/>
          </a:prstGeom>
          <a:noFill/>
          <a:ln w="9525">
            <a:noFill/>
            <a:miter lim="800000"/>
            <a:headEnd/>
            <a:tailEnd/>
          </a:ln>
        </p:spPr>
        <p:txBody>
          <a:bodyPr>
            <a:spAutoFit/>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smtClean="0">
                <a:ln>
                  <a:noFill/>
                </a:ln>
                <a:effectLst/>
                <a:uLnTx/>
                <a:uFillTx/>
                <a:latin typeface="Constantia" pitchFamily="18" charset="0"/>
                <a:ea typeface="+mn-ea"/>
                <a:cs typeface="ＭＳ Ｐゴシック" charset="0"/>
              </a:rPr>
              <a:t>Total de Contribuyentes Emisores</a:t>
            </a:r>
          </a:p>
          <a:p>
            <a:pPr marL="0" marR="0" lvl="0" indent="0" defTabSz="4572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smtClean="0">
                <a:ln>
                  <a:noFill/>
                </a:ln>
                <a:effectLst/>
                <a:uLnTx/>
                <a:uFillTx/>
                <a:latin typeface="Constantia" pitchFamily="18" charset="0"/>
                <a:ea typeface="+mn-ea"/>
                <a:cs typeface="ＭＳ Ｐゴシック" charset="0"/>
              </a:rPr>
              <a:t>Al mes de Mayo de 2013</a:t>
            </a:r>
            <a:endParaRPr kumimoji="0" lang="es-MX" sz="1600" b="0" i="0" u="none" strike="noStrike" kern="1200" cap="none" spc="0" normalizeH="0" baseline="0" noProof="0" dirty="0">
              <a:ln>
                <a:noFill/>
              </a:ln>
              <a:effectLst/>
              <a:uLnTx/>
              <a:uFillTx/>
              <a:latin typeface="Constantia" pitchFamily="18" charset="0"/>
              <a:ea typeface="+mn-ea"/>
              <a:cs typeface="ＭＳ Ｐゴシック" charset="0"/>
            </a:endParaRPr>
          </a:p>
        </p:txBody>
      </p:sp>
      <p:pic>
        <p:nvPicPr>
          <p:cNvPr id="3" name="Picture 3"/>
          <p:cNvPicPr>
            <a:picLocks noChangeAspect="1" noChangeArrowheads="1"/>
          </p:cNvPicPr>
          <p:nvPr/>
        </p:nvPicPr>
        <p:blipFill>
          <a:blip r:embed="rId3" cstate="print"/>
          <a:srcRect/>
          <a:stretch>
            <a:fillRect/>
          </a:stretch>
        </p:blipFill>
        <p:spPr bwMode="auto">
          <a:xfrm rot="21405738">
            <a:off x="6840833" y="5158321"/>
            <a:ext cx="1104862" cy="452438"/>
          </a:xfrm>
          <a:prstGeom prst="rect">
            <a:avLst/>
          </a:prstGeom>
          <a:noFill/>
          <a:ln w="9525">
            <a:noFill/>
            <a:miter lim="800000"/>
            <a:headEnd/>
            <a:tailEnd/>
          </a:ln>
        </p:spPr>
      </p:pic>
      <p:sp>
        <p:nvSpPr>
          <p:cNvPr id="4" name="3 Cerrar llave"/>
          <p:cNvSpPr/>
          <p:nvPr/>
        </p:nvSpPr>
        <p:spPr>
          <a:xfrm rot="16200000">
            <a:off x="7774839" y="3885388"/>
            <a:ext cx="423974" cy="2197016"/>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dirty="0"/>
          </a:p>
        </p:txBody>
      </p:sp>
      <p:sp>
        <p:nvSpPr>
          <p:cNvPr id="5" name="4 Rectángulo"/>
          <p:cNvSpPr/>
          <p:nvPr/>
        </p:nvSpPr>
        <p:spPr>
          <a:xfrm>
            <a:off x="0" y="4282719"/>
            <a:ext cx="9144000" cy="338554"/>
          </a:xfrm>
          <a:prstGeom prst="rect">
            <a:avLst/>
          </a:prstGeom>
          <a:ln w="28575">
            <a:solidFill>
              <a:srgbClr val="0070C0"/>
            </a:solidFill>
          </a:ln>
        </p:spPr>
        <p:txBody>
          <a:bodyPr wrap="square">
            <a:spAutoFit/>
          </a:bodyPr>
          <a:lstStyle/>
          <a:p>
            <a:r>
              <a:rPr lang="es-MX" sz="1600" dirty="0" smtClean="0">
                <a:latin typeface="Constantia" pitchFamily="18" charset="0"/>
              </a:rPr>
              <a:t>El crecimiento de emisores de enero 2012 y hasta Mayo de 2013 es  de  </a:t>
            </a:r>
            <a:r>
              <a:rPr lang="es-MX" sz="1600" b="1" dirty="0" smtClean="0">
                <a:solidFill>
                  <a:srgbClr val="FF0000"/>
                </a:solidFill>
                <a:latin typeface="Constantia" pitchFamily="18" charset="0"/>
              </a:rPr>
              <a:t>282,143 contribuyentes</a:t>
            </a:r>
            <a:endParaRPr lang="es-MX" sz="1600" b="1" dirty="0">
              <a:solidFill>
                <a:srgbClr val="FF0000"/>
              </a:solidFill>
              <a:latin typeface="Constantia" pitchFamily="18" charset="0"/>
            </a:endParaRPr>
          </a:p>
        </p:txBody>
      </p:sp>
      <p:sp>
        <p:nvSpPr>
          <p:cNvPr id="6" name="5 Rectángulo"/>
          <p:cNvSpPr/>
          <p:nvPr/>
        </p:nvSpPr>
        <p:spPr>
          <a:xfrm>
            <a:off x="-1" y="1197179"/>
            <a:ext cx="9144001" cy="461665"/>
          </a:xfrm>
          <a:prstGeom prst="rect">
            <a:avLst/>
          </a:prstGeom>
          <a:ln w="28575">
            <a:solidFill>
              <a:schemeClr val="accent6">
                <a:lumMod val="75000"/>
              </a:schemeClr>
            </a:solidFill>
          </a:ln>
        </p:spPr>
        <p:txBody>
          <a:bodyPr wrap="square">
            <a:spAutoFit/>
          </a:bodyPr>
          <a:lstStyle/>
          <a:p>
            <a:pPr algn="ctr" defTabSz="914400" fontAlgn="ctr">
              <a:spcBef>
                <a:spcPts val="0"/>
              </a:spcBef>
              <a:spcAft>
                <a:spcPts val="0"/>
              </a:spcAft>
              <a:defRPr/>
            </a:pPr>
            <a:r>
              <a:rPr lang="es-MX" sz="2400" b="1" dirty="0" smtClean="0">
                <a:latin typeface="Constantia" pitchFamily="18" charset="0"/>
              </a:rPr>
              <a:t>815,943</a:t>
            </a:r>
            <a:endParaRPr lang="es-MX" sz="2400" b="1" dirty="0">
              <a:latin typeface="Constantia" pitchFamily="18" charset="0"/>
            </a:endParaRPr>
          </a:p>
        </p:txBody>
      </p:sp>
      <p:sp>
        <p:nvSpPr>
          <p:cNvPr id="7" name="6 Rectángulo"/>
          <p:cNvSpPr/>
          <p:nvPr/>
        </p:nvSpPr>
        <p:spPr>
          <a:xfrm>
            <a:off x="7755535" y="4571776"/>
            <a:ext cx="466794" cy="276999"/>
          </a:xfrm>
          <a:prstGeom prst="rect">
            <a:avLst/>
          </a:prstGeom>
        </p:spPr>
        <p:txBody>
          <a:bodyPr wrap="none">
            <a:spAutoFit/>
          </a:bodyPr>
          <a:lstStyle/>
          <a:p>
            <a:r>
              <a:rPr lang="es-MX" sz="1200" b="1" dirty="0" smtClean="0">
                <a:solidFill>
                  <a:srgbClr val="FF0000"/>
                </a:solidFill>
                <a:effectLst>
                  <a:outerShdw blurRad="38100" dist="38100" dir="2700000" algn="tl">
                    <a:srgbClr val="000000">
                      <a:alpha val="43137"/>
                    </a:srgbClr>
                  </a:outerShdw>
                </a:effectLst>
                <a:latin typeface="Arial Narrow" pitchFamily="34" charset="0"/>
              </a:rPr>
              <a:t>2013</a:t>
            </a:r>
            <a:endParaRPr lang="es-MX" sz="1200" b="1" dirty="0">
              <a:solidFill>
                <a:srgbClr val="FF0000"/>
              </a:solidFill>
              <a:effectLst>
                <a:outerShdw blurRad="38100" dist="38100" dir="2700000" algn="tl">
                  <a:srgbClr val="000000">
                    <a:alpha val="43137"/>
                  </a:srgbClr>
                </a:outerShdw>
              </a:effectLst>
            </a:endParaRPr>
          </a:p>
        </p:txBody>
      </p:sp>
      <p:sp>
        <p:nvSpPr>
          <p:cNvPr id="8" name="3 CuadroTexto"/>
          <p:cNvSpPr txBox="1"/>
          <p:nvPr/>
        </p:nvSpPr>
        <p:spPr>
          <a:xfrm>
            <a:off x="6354135" y="5239112"/>
            <a:ext cx="69850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Diciembre</a:t>
            </a:r>
            <a:endParaRPr lang="es-MX" sz="800" b="1" dirty="0">
              <a:latin typeface="Arial Narrow" pitchFamily="34" charset="0"/>
            </a:endParaRPr>
          </a:p>
        </p:txBody>
      </p:sp>
      <p:cxnSp>
        <p:nvCxnSpPr>
          <p:cNvPr id="9" name="8 Conector recto de flecha"/>
          <p:cNvCxnSpPr/>
          <p:nvPr/>
        </p:nvCxnSpPr>
        <p:spPr>
          <a:xfrm flipV="1">
            <a:off x="505284" y="5628844"/>
            <a:ext cx="7855208" cy="38094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0" name="3 CuadroTexto"/>
          <p:cNvSpPr txBox="1"/>
          <p:nvPr/>
        </p:nvSpPr>
        <p:spPr>
          <a:xfrm>
            <a:off x="6798698" y="515387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Enero</a:t>
            </a:r>
            <a:endParaRPr lang="es-MX" sz="800" b="1" dirty="0">
              <a:latin typeface="Arial Narrow" pitchFamily="34" charset="0"/>
            </a:endParaRPr>
          </a:p>
        </p:txBody>
      </p:sp>
      <p:sp>
        <p:nvSpPr>
          <p:cNvPr id="11" name="3 CuadroTexto"/>
          <p:cNvSpPr txBox="1"/>
          <p:nvPr/>
        </p:nvSpPr>
        <p:spPr>
          <a:xfrm>
            <a:off x="7137688" y="513952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Febrero</a:t>
            </a:r>
            <a:endParaRPr lang="es-MX" sz="800" b="1" dirty="0">
              <a:latin typeface="Arial Narrow" pitchFamily="34" charset="0"/>
            </a:endParaRPr>
          </a:p>
        </p:txBody>
      </p:sp>
      <p:sp>
        <p:nvSpPr>
          <p:cNvPr id="12" name="11 Rectángulo"/>
          <p:cNvSpPr/>
          <p:nvPr/>
        </p:nvSpPr>
        <p:spPr>
          <a:xfrm>
            <a:off x="6817062" y="5463375"/>
            <a:ext cx="559769" cy="215444"/>
          </a:xfrm>
          <a:prstGeom prst="rect">
            <a:avLst/>
          </a:prstGeom>
        </p:spPr>
        <p:txBody>
          <a:bodyPr wrap="none">
            <a:spAutoFit/>
          </a:bodyPr>
          <a:lstStyle/>
          <a:p>
            <a:pPr algn="ctr">
              <a:defRPr sz="800" b="1" i="0" u="none" strike="noStrike" kern="1200" baseline="0">
                <a:solidFill>
                  <a:prstClr val="black"/>
                </a:solidFill>
                <a:latin typeface="Agency FB" pitchFamily="34" charset="0"/>
                <a:ea typeface="+mn-ea"/>
                <a:cs typeface="+mn-cs"/>
              </a:defRPr>
            </a:pPr>
            <a:r>
              <a:rPr lang="en-US" b="1" dirty="0" smtClean="0">
                <a:solidFill>
                  <a:prstClr val="black"/>
                </a:solidFill>
                <a:latin typeface="Agency FB" pitchFamily="34" charset="0"/>
              </a:rPr>
              <a:t>755,824</a:t>
            </a:r>
            <a:endParaRPr lang="en-US" b="1" dirty="0">
              <a:solidFill>
                <a:prstClr val="black"/>
              </a:solidFill>
              <a:latin typeface="Agency FB" pitchFamily="34" charset="0"/>
            </a:endParaRPr>
          </a:p>
        </p:txBody>
      </p:sp>
      <p:sp>
        <p:nvSpPr>
          <p:cNvPr id="13" name="12 Rectángulo"/>
          <p:cNvSpPr/>
          <p:nvPr/>
        </p:nvSpPr>
        <p:spPr>
          <a:xfrm>
            <a:off x="7249345" y="5413400"/>
            <a:ext cx="559769" cy="215444"/>
          </a:xfrm>
          <a:prstGeom prst="rect">
            <a:avLst/>
          </a:prstGeom>
        </p:spPr>
        <p:txBody>
          <a:bodyPr wrap="none">
            <a:spAutoFit/>
          </a:bodyPr>
          <a:lstStyle/>
          <a:p>
            <a:pPr algn="ctr">
              <a:defRPr sz="800" b="1" i="0" u="none" strike="noStrike" kern="1200" baseline="0">
                <a:solidFill>
                  <a:prstClr val="black"/>
                </a:solidFill>
                <a:latin typeface="Agency FB" pitchFamily="34" charset="0"/>
                <a:ea typeface="+mn-ea"/>
                <a:cs typeface="+mn-cs"/>
              </a:defRPr>
            </a:pPr>
            <a:r>
              <a:rPr lang="en-US" b="1" dirty="0" smtClean="0">
                <a:solidFill>
                  <a:prstClr val="black"/>
                </a:solidFill>
                <a:latin typeface="Agency FB" pitchFamily="34" charset="0"/>
              </a:rPr>
              <a:t>772,884</a:t>
            </a:r>
            <a:endParaRPr lang="en-US" b="1" dirty="0">
              <a:solidFill>
                <a:prstClr val="black"/>
              </a:solidFill>
              <a:latin typeface="Agency FB"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2677174124"/>
              </p:ext>
            </p:extLst>
          </p:nvPr>
        </p:nvGraphicFramePr>
        <p:xfrm>
          <a:off x="11575" y="1663865"/>
          <a:ext cx="9120850" cy="971748"/>
        </p:xfrm>
        <a:graphic>
          <a:graphicData uri="http://schemas.openxmlformats.org/drawingml/2006/table">
            <a:tbl>
              <a:tblPr/>
              <a:tblGrid>
                <a:gridCol w="6782069"/>
                <a:gridCol w="1369914"/>
                <a:gridCol w="968867"/>
              </a:tblGrid>
              <a:tr h="326571">
                <a:tc>
                  <a:txBody>
                    <a:bodyPr/>
                    <a:lstStyle/>
                    <a:p>
                      <a:pPr algn="l" rtl="0" fontAlgn="ctr"/>
                      <a:r>
                        <a:rPr lang="es-MX" sz="1400" b="1" i="0" u="none" strike="noStrike" dirty="0">
                          <a:solidFill>
                            <a:srgbClr val="000000"/>
                          </a:solidFill>
                          <a:latin typeface="Constantia" pitchFamily="18" charset="0"/>
                        </a:rPr>
                        <a:t>Contribuyentes que emiten Factura Electrónica</a:t>
                      </a:r>
                    </a:p>
                  </a:txBody>
                  <a:tcPr marL="0" marR="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MX" sz="1400" b="1" i="0" u="none" strike="noStrike" dirty="0" smtClean="0">
                          <a:solidFill>
                            <a:srgbClr val="000000"/>
                          </a:solidFill>
                          <a:effectLst/>
                          <a:latin typeface="Constantia" pitchFamily="18" charset="0"/>
                        </a:rPr>
                        <a:t>815,943</a:t>
                      </a:r>
                      <a:endParaRPr lang="es-MX" sz="1400" b="1" i="0" u="none" strike="noStrike" dirty="0">
                        <a:solidFill>
                          <a:srgbClr val="000000"/>
                        </a:solidFill>
                        <a:effectLst/>
                        <a:latin typeface="Constantia" pitchFamily="18"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rtl="0" fontAlgn="ctr"/>
                      <a:r>
                        <a:rPr lang="es-MX" sz="1400" b="1" i="0" u="none" strike="noStrike" dirty="0" smtClean="0">
                          <a:solidFill>
                            <a:srgbClr val="000000"/>
                          </a:solidFill>
                          <a:effectLst/>
                          <a:latin typeface="Constantia" pitchFamily="18" charset="0"/>
                        </a:rPr>
                        <a:t>100 %</a:t>
                      </a:r>
                      <a:endParaRPr lang="es-MX" sz="1400" b="1" i="0" u="none" strike="noStrike" dirty="0">
                        <a:solidFill>
                          <a:srgbClr val="000000"/>
                        </a:solidFill>
                        <a:effectLst/>
                        <a:latin typeface="Constantia" pitchFamily="18"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BlToTr w="12700" cap="flat" cmpd="sng" algn="ctr">
                      <a:noFill/>
                      <a:prstDash val="solid"/>
                      <a:round/>
                      <a:headEnd type="none" w="med" len="med"/>
                      <a:tailEnd type="none" w="med" len="med"/>
                    </a:lnBlToTr>
                  </a:tcPr>
                </a:tc>
              </a:tr>
              <a:tr h="318606">
                <a:tc>
                  <a:txBody>
                    <a:bodyPr/>
                    <a:lstStyle/>
                    <a:p>
                      <a:pPr algn="l" rtl="0" fontAlgn="ctr"/>
                      <a:r>
                        <a:rPr lang="es-MX" sz="1400" b="1" i="0" u="none" strike="noStrike" dirty="0">
                          <a:solidFill>
                            <a:srgbClr val="000000"/>
                          </a:solidFill>
                          <a:latin typeface="Constantia" pitchFamily="18" charset="0"/>
                        </a:rPr>
                        <a:t>  Comprobantes Fiscales Digitales (CFD)</a:t>
                      </a:r>
                    </a:p>
                  </a:txBody>
                  <a:tcPr marL="0" marR="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rtl="0" fontAlgn="ctr"/>
                      <a:r>
                        <a:rPr lang="es-MX" sz="1400" b="0" i="0" u="none" strike="noStrike" dirty="0" smtClean="0">
                          <a:solidFill>
                            <a:srgbClr val="000000"/>
                          </a:solidFill>
                          <a:effectLst/>
                          <a:latin typeface="Constantia" pitchFamily="18" charset="0"/>
                        </a:rPr>
                        <a:t>171,493</a:t>
                      </a:r>
                      <a:endParaRPr lang="es-MX" sz="1400" b="0" i="0" u="none" strike="noStrike" dirty="0">
                        <a:solidFill>
                          <a:srgbClr val="000000"/>
                        </a:solidFill>
                        <a:effectLst/>
                        <a:latin typeface="Constantia" pitchFamily="18"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lnBlToTr w="12700" cap="flat" cmpd="sng" algn="ctr">
                      <a:noFill/>
                      <a:prstDash val="solid"/>
                      <a:round/>
                      <a:headEnd type="none" w="med" len="med"/>
                      <a:tailEnd type="none" w="med" len="med"/>
                    </a:lnBlToTr>
                    <a:solidFill>
                      <a:srgbClr val="D3DFEE"/>
                    </a:solidFill>
                  </a:tcPr>
                </a:tc>
                <a:tc>
                  <a:txBody>
                    <a:bodyPr/>
                    <a:lstStyle/>
                    <a:p>
                      <a:pPr algn="ctr" rtl="0" fontAlgn="ctr"/>
                      <a:r>
                        <a:rPr lang="es-MX" sz="1400" b="0" i="0" u="none" strike="noStrike" dirty="0" smtClean="0">
                          <a:solidFill>
                            <a:srgbClr val="000000"/>
                          </a:solidFill>
                          <a:effectLst/>
                          <a:latin typeface="Constantia" pitchFamily="18" charset="0"/>
                        </a:rPr>
                        <a:t>21%</a:t>
                      </a:r>
                      <a:endParaRPr lang="es-MX" sz="1400" b="0" i="0" u="none" strike="noStrike" dirty="0">
                        <a:solidFill>
                          <a:srgbClr val="000000"/>
                        </a:solidFill>
                        <a:effectLst/>
                        <a:latin typeface="Constantia" pitchFamily="18"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lnBlToTr w="12700" cap="flat" cmpd="sng" algn="ctr">
                      <a:noFill/>
                      <a:prstDash val="solid"/>
                      <a:round/>
                      <a:headEnd type="none" w="med" len="med"/>
                      <a:tailEnd type="none" w="med" len="med"/>
                    </a:lnBlToTr>
                    <a:solidFill>
                      <a:srgbClr val="D3DFEE"/>
                    </a:solidFill>
                  </a:tcPr>
                </a:tc>
              </a:tr>
              <a:tr h="326571">
                <a:tc>
                  <a:txBody>
                    <a:bodyPr/>
                    <a:lstStyle/>
                    <a:p>
                      <a:pPr algn="l" rtl="0" fontAlgn="ctr"/>
                      <a:r>
                        <a:rPr lang="es-MX" sz="1400" b="1" i="0" u="none" strike="noStrike" dirty="0">
                          <a:solidFill>
                            <a:srgbClr val="000000"/>
                          </a:solidFill>
                          <a:latin typeface="Constantia" pitchFamily="18" charset="0"/>
                        </a:rPr>
                        <a:t>  Comprobantes Fiscales Digitales por Internet (CFDI)</a:t>
                      </a:r>
                    </a:p>
                  </a:txBody>
                  <a:tcPr marL="0" marR="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rtl="0" fontAlgn="ctr"/>
                      <a:r>
                        <a:rPr lang="es-MX" sz="1400" b="0" i="0" u="none" strike="noStrike" dirty="0" smtClean="0">
                          <a:solidFill>
                            <a:srgbClr val="000000"/>
                          </a:solidFill>
                          <a:effectLst/>
                          <a:latin typeface="Constantia" pitchFamily="18" charset="0"/>
                        </a:rPr>
                        <a:t>644,450</a:t>
                      </a:r>
                      <a:endParaRPr lang="es-MX" sz="1400" b="0" i="0" u="none" strike="noStrike" dirty="0">
                        <a:solidFill>
                          <a:srgbClr val="000000"/>
                        </a:solidFill>
                        <a:effectLst/>
                        <a:latin typeface="Constantia" pitchFamily="18"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rtl="0" fontAlgn="ctr"/>
                      <a:r>
                        <a:rPr lang="es-MX" sz="1400" b="0" i="0" u="none" strike="noStrike" dirty="0" smtClean="0">
                          <a:solidFill>
                            <a:srgbClr val="000000"/>
                          </a:solidFill>
                          <a:effectLst/>
                          <a:latin typeface="Constantia" pitchFamily="18" charset="0"/>
                        </a:rPr>
                        <a:t>79%</a:t>
                      </a:r>
                      <a:endParaRPr lang="es-MX" sz="1400" b="0" i="0" u="none" strike="noStrike" dirty="0">
                        <a:solidFill>
                          <a:srgbClr val="000000"/>
                        </a:solidFill>
                        <a:effectLst/>
                        <a:latin typeface="Constantia" pitchFamily="18"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lnBlToTr w="12700" cap="flat" cmpd="sng" algn="ctr">
                      <a:noFill/>
                      <a:prstDash val="solid"/>
                      <a:round/>
                      <a:headEnd type="none" w="med" len="med"/>
                      <a:tailEnd type="none" w="med" len="med"/>
                    </a:lnBlToTr>
                  </a:tcPr>
                </a:tc>
              </a:tr>
            </a:tbl>
          </a:graphicData>
        </a:graphic>
      </p:graphicFrame>
      <p:pic>
        <p:nvPicPr>
          <p:cNvPr id="16" name="Picture 4"/>
          <p:cNvPicPr>
            <a:picLocks noChangeAspect="1" noChangeArrowheads="1"/>
          </p:cNvPicPr>
          <p:nvPr/>
        </p:nvPicPr>
        <p:blipFill>
          <a:blip r:embed="rId4" cstate="print"/>
          <a:srcRect/>
          <a:stretch>
            <a:fillRect/>
          </a:stretch>
        </p:blipFill>
        <p:spPr bwMode="auto">
          <a:xfrm>
            <a:off x="7921617" y="5254912"/>
            <a:ext cx="381000" cy="152400"/>
          </a:xfrm>
          <a:prstGeom prst="rect">
            <a:avLst/>
          </a:prstGeom>
          <a:noFill/>
          <a:ln w="9525">
            <a:noFill/>
            <a:miter lim="800000"/>
            <a:headEnd/>
            <a:tailEnd/>
          </a:ln>
        </p:spPr>
      </p:pic>
      <p:sp>
        <p:nvSpPr>
          <p:cNvPr id="17" name="3 CuadroTexto"/>
          <p:cNvSpPr txBox="1"/>
          <p:nvPr/>
        </p:nvSpPr>
        <p:spPr>
          <a:xfrm>
            <a:off x="7809114" y="5070500"/>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Marzo</a:t>
            </a:r>
            <a:endParaRPr lang="es-MX" sz="800" b="1" dirty="0">
              <a:latin typeface="Arial Narrow" pitchFamily="34" charset="0"/>
            </a:endParaRPr>
          </a:p>
        </p:txBody>
      </p:sp>
      <p:sp>
        <p:nvSpPr>
          <p:cNvPr id="18" name="17 Rectángulo"/>
          <p:cNvSpPr/>
          <p:nvPr/>
        </p:nvSpPr>
        <p:spPr>
          <a:xfrm>
            <a:off x="7907227" y="5368315"/>
            <a:ext cx="559769" cy="215444"/>
          </a:xfrm>
          <a:prstGeom prst="rect">
            <a:avLst/>
          </a:prstGeom>
        </p:spPr>
        <p:txBody>
          <a:bodyPr wrap="none">
            <a:spAutoFit/>
          </a:bodyPr>
          <a:lstStyle/>
          <a:p>
            <a:pPr algn="ctr">
              <a:defRPr sz="800" b="1" i="0" u="none" strike="noStrike" kern="1200" baseline="0">
                <a:solidFill>
                  <a:prstClr val="black"/>
                </a:solidFill>
                <a:latin typeface="Agency FB" pitchFamily="34" charset="0"/>
                <a:ea typeface="+mn-ea"/>
                <a:cs typeface="+mn-cs"/>
              </a:defRPr>
            </a:pPr>
            <a:r>
              <a:rPr lang="en-US" b="1" dirty="0" smtClean="0">
                <a:solidFill>
                  <a:prstClr val="black"/>
                </a:solidFill>
                <a:latin typeface="Agency FB" pitchFamily="34" charset="0"/>
              </a:rPr>
              <a:t>787,347</a:t>
            </a:r>
            <a:endParaRPr lang="en-US" b="1" dirty="0">
              <a:solidFill>
                <a:prstClr val="black"/>
              </a:solidFill>
              <a:latin typeface="Agency FB" pitchFamily="34" charset="0"/>
            </a:endParaRPr>
          </a:p>
        </p:txBody>
      </p:sp>
      <p:sp>
        <p:nvSpPr>
          <p:cNvPr id="19" name="3 CuadroTexto"/>
          <p:cNvSpPr txBox="1"/>
          <p:nvPr/>
        </p:nvSpPr>
        <p:spPr>
          <a:xfrm>
            <a:off x="287285" y="5428300"/>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Enero</a:t>
            </a:r>
            <a:endParaRPr lang="es-MX" sz="800" b="1" dirty="0">
              <a:latin typeface="Arial Narrow" pitchFamily="34" charset="0"/>
            </a:endParaRPr>
          </a:p>
        </p:txBody>
      </p:sp>
      <p:sp>
        <p:nvSpPr>
          <p:cNvPr id="20" name="3 CuadroTexto"/>
          <p:cNvSpPr txBox="1"/>
          <p:nvPr/>
        </p:nvSpPr>
        <p:spPr>
          <a:xfrm>
            <a:off x="842910" y="533622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Febrero</a:t>
            </a:r>
            <a:endParaRPr lang="es-MX" sz="800" b="1" dirty="0">
              <a:latin typeface="Arial Narrow" pitchFamily="34" charset="0"/>
            </a:endParaRPr>
          </a:p>
        </p:txBody>
      </p:sp>
      <p:sp>
        <p:nvSpPr>
          <p:cNvPr id="21" name="3 CuadroTexto"/>
          <p:cNvSpPr txBox="1"/>
          <p:nvPr/>
        </p:nvSpPr>
        <p:spPr>
          <a:xfrm>
            <a:off x="1355672" y="5304475"/>
            <a:ext cx="700088"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Marzo</a:t>
            </a:r>
            <a:endParaRPr lang="es-MX" sz="800" b="1" dirty="0">
              <a:latin typeface="Arial Narrow" pitchFamily="34" charset="0"/>
            </a:endParaRPr>
          </a:p>
        </p:txBody>
      </p:sp>
      <p:sp>
        <p:nvSpPr>
          <p:cNvPr id="22" name="3 CuadroTexto"/>
          <p:cNvSpPr txBox="1"/>
          <p:nvPr/>
        </p:nvSpPr>
        <p:spPr>
          <a:xfrm>
            <a:off x="1939872" y="5279075"/>
            <a:ext cx="700088"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Abril</a:t>
            </a:r>
            <a:endParaRPr lang="es-MX" sz="800" b="1" dirty="0">
              <a:latin typeface="Arial Narrow" pitchFamily="34" charset="0"/>
            </a:endParaRPr>
          </a:p>
        </p:txBody>
      </p:sp>
      <p:sp>
        <p:nvSpPr>
          <p:cNvPr id="23" name="3 CuadroTexto"/>
          <p:cNvSpPr txBox="1"/>
          <p:nvPr/>
        </p:nvSpPr>
        <p:spPr>
          <a:xfrm>
            <a:off x="2525660" y="5263200"/>
            <a:ext cx="69850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Mayo</a:t>
            </a:r>
            <a:endParaRPr lang="es-MX" sz="800" b="1" dirty="0">
              <a:latin typeface="Arial Narrow" pitchFamily="34" charset="0"/>
            </a:endParaRPr>
          </a:p>
        </p:txBody>
      </p:sp>
      <p:sp>
        <p:nvSpPr>
          <p:cNvPr id="24" name="3 CuadroTexto"/>
          <p:cNvSpPr txBox="1"/>
          <p:nvPr/>
        </p:nvSpPr>
        <p:spPr>
          <a:xfrm>
            <a:off x="3089222" y="5240975"/>
            <a:ext cx="69850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Junio</a:t>
            </a:r>
            <a:endParaRPr lang="es-MX" sz="800" b="1" dirty="0">
              <a:latin typeface="Arial Narrow" pitchFamily="34" charset="0"/>
            </a:endParaRPr>
          </a:p>
        </p:txBody>
      </p:sp>
      <p:sp>
        <p:nvSpPr>
          <p:cNvPr id="25" name="3 CuadroTexto"/>
          <p:cNvSpPr txBox="1"/>
          <p:nvPr/>
        </p:nvSpPr>
        <p:spPr>
          <a:xfrm>
            <a:off x="3625797" y="5217163"/>
            <a:ext cx="700088"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Julio</a:t>
            </a:r>
            <a:endParaRPr lang="es-MX" sz="800" b="1" dirty="0">
              <a:latin typeface="Arial Narrow" pitchFamily="34" charset="0"/>
            </a:endParaRPr>
          </a:p>
        </p:txBody>
      </p:sp>
      <p:sp>
        <p:nvSpPr>
          <p:cNvPr id="26" name="3 CuadroTexto"/>
          <p:cNvSpPr txBox="1"/>
          <p:nvPr/>
        </p:nvSpPr>
        <p:spPr>
          <a:xfrm>
            <a:off x="4189360" y="518382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Agosto</a:t>
            </a:r>
            <a:endParaRPr lang="es-MX" sz="800" b="1" dirty="0">
              <a:latin typeface="Arial Narrow" pitchFamily="34" charset="0"/>
            </a:endParaRPr>
          </a:p>
        </p:txBody>
      </p:sp>
      <p:sp>
        <p:nvSpPr>
          <p:cNvPr id="27" name="3 CuadroTexto"/>
          <p:cNvSpPr txBox="1"/>
          <p:nvPr/>
        </p:nvSpPr>
        <p:spPr>
          <a:xfrm>
            <a:off x="4764035" y="518382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Septiembre</a:t>
            </a:r>
            <a:endParaRPr lang="es-MX" sz="800" b="1" dirty="0">
              <a:latin typeface="Arial Narrow" pitchFamily="34" charset="0"/>
            </a:endParaRPr>
          </a:p>
        </p:txBody>
      </p:sp>
      <p:sp>
        <p:nvSpPr>
          <p:cNvPr id="28" name="3 CuadroTexto"/>
          <p:cNvSpPr txBox="1"/>
          <p:nvPr/>
        </p:nvSpPr>
        <p:spPr>
          <a:xfrm>
            <a:off x="5310135" y="5179063"/>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Octubre</a:t>
            </a:r>
            <a:endParaRPr lang="es-MX" sz="800" b="1" dirty="0">
              <a:latin typeface="Arial Narrow" pitchFamily="34" charset="0"/>
            </a:endParaRPr>
          </a:p>
        </p:txBody>
      </p:sp>
      <p:sp>
        <p:nvSpPr>
          <p:cNvPr id="29" name="3 CuadroTexto"/>
          <p:cNvSpPr txBox="1"/>
          <p:nvPr/>
        </p:nvSpPr>
        <p:spPr>
          <a:xfrm>
            <a:off x="5873697" y="5167950"/>
            <a:ext cx="700088"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Noviembre</a:t>
            </a:r>
            <a:endParaRPr lang="es-MX" sz="800" b="1" dirty="0">
              <a:latin typeface="Arial Narrow" pitchFamily="34" charset="0"/>
            </a:endParaRPr>
          </a:p>
        </p:txBody>
      </p:sp>
      <p:pic>
        <p:nvPicPr>
          <p:cNvPr id="30" name="Picture 2" descr="http://icdn.pro/images/es/p/e/personas-de-usuario-hombre-persona-icono-5691-96.png"/>
          <p:cNvPicPr>
            <a:picLocks noChangeAspect="1" noChangeArrowheads="1"/>
          </p:cNvPicPr>
          <p:nvPr/>
        </p:nvPicPr>
        <p:blipFill>
          <a:blip r:embed="rId5" cstate="print"/>
          <a:srcRect/>
          <a:stretch>
            <a:fillRect/>
          </a:stretch>
        </p:blipFill>
        <p:spPr bwMode="auto">
          <a:xfrm>
            <a:off x="-225478" y="5279075"/>
            <a:ext cx="914400" cy="914400"/>
          </a:xfrm>
          <a:prstGeom prst="rect">
            <a:avLst/>
          </a:prstGeom>
          <a:noFill/>
          <a:ln w="9525">
            <a:noFill/>
            <a:miter lim="800000"/>
            <a:headEnd/>
            <a:tailEnd/>
          </a:ln>
        </p:spPr>
      </p:pic>
      <p:sp>
        <p:nvSpPr>
          <p:cNvPr id="31" name="30 Cerrar llave"/>
          <p:cNvSpPr/>
          <p:nvPr/>
        </p:nvSpPr>
        <p:spPr>
          <a:xfrm rot="16200000">
            <a:off x="3410964" y="1767662"/>
            <a:ext cx="427113" cy="6452478"/>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dirty="0"/>
          </a:p>
        </p:txBody>
      </p:sp>
      <p:graphicFrame>
        <p:nvGraphicFramePr>
          <p:cNvPr id="32" name="6 Gráfico"/>
          <p:cNvGraphicFramePr/>
          <p:nvPr>
            <p:extLst>
              <p:ext uri="{D42A27DB-BD31-4B8C-83A1-F6EECF244321}">
                <p14:modId xmlns:p14="http://schemas.microsoft.com/office/powerpoint/2010/main" val="306121508"/>
              </p:ext>
            </p:extLst>
          </p:nvPr>
        </p:nvGraphicFramePr>
        <p:xfrm>
          <a:off x="67043" y="5207458"/>
          <a:ext cx="6985592" cy="2623686"/>
        </p:xfrm>
        <a:graphic>
          <a:graphicData uri="http://schemas.openxmlformats.org/drawingml/2006/chart">
            <c:chart xmlns:c="http://schemas.openxmlformats.org/drawingml/2006/chart" xmlns:r="http://schemas.openxmlformats.org/officeDocument/2006/relationships" r:id="rId6"/>
          </a:graphicData>
        </a:graphic>
      </p:graphicFrame>
      <p:pic>
        <p:nvPicPr>
          <p:cNvPr id="33" name="Picture 2"/>
          <p:cNvPicPr>
            <a:picLocks noChangeAspect="1" noChangeArrowheads="1"/>
          </p:cNvPicPr>
          <p:nvPr/>
        </p:nvPicPr>
        <p:blipFill>
          <a:blip r:embed="rId7"/>
          <a:srcRect/>
          <a:stretch>
            <a:fillRect/>
          </a:stretch>
        </p:blipFill>
        <p:spPr bwMode="auto">
          <a:xfrm>
            <a:off x="0" y="791495"/>
            <a:ext cx="5915025" cy="171450"/>
          </a:xfrm>
          <a:prstGeom prst="rect">
            <a:avLst/>
          </a:prstGeom>
          <a:noFill/>
          <a:ln w="9525">
            <a:noFill/>
            <a:miter lim="800000"/>
            <a:headEnd/>
            <a:tailEnd/>
          </a:ln>
        </p:spPr>
      </p:pic>
      <p:graphicFrame>
        <p:nvGraphicFramePr>
          <p:cNvPr id="34" name="2 Gráfico"/>
          <p:cNvGraphicFramePr>
            <a:graphicFrameLocks/>
          </p:cNvGraphicFramePr>
          <p:nvPr>
            <p:extLst>
              <p:ext uri="{D42A27DB-BD31-4B8C-83A1-F6EECF244321}">
                <p14:modId xmlns:p14="http://schemas.microsoft.com/office/powerpoint/2010/main" val="2788221099"/>
              </p:ext>
            </p:extLst>
          </p:nvPr>
        </p:nvGraphicFramePr>
        <p:xfrm>
          <a:off x="2286000" y="2635612"/>
          <a:ext cx="4572000" cy="1647107"/>
        </p:xfrm>
        <a:graphic>
          <a:graphicData uri="http://schemas.openxmlformats.org/drawingml/2006/chart">
            <c:chart xmlns:c="http://schemas.openxmlformats.org/drawingml/2006/chart" xmlns:r="http://schemas.openxmlformats.org/officeDocument/2006/relationships" r:id="rId8"/>
          </a:graphicData>
        </a:graphic>
      </p:graphicFrame>
      <p:cxnSp>
        <p:nvCxnSpPr>
          <p:cNvPr id="37" name="36 Conector recto"/>
          <p:cNvCxnSpPr/>
          <p:nvPr/>
        </p:nvCxnSpPr>
        <p:spPr>
          <a:xfrm flipV="1">
            <a:off x="7636016" y="5267487"/>
            <a:ext cx="1334362" cy="95237"/>
          </a:xfrm>
          <a:prstGeom prst="line">
            <a:avLst/>
          </a:prstGeom>
          <a:ln w="34925">
            <a:solidFill>
              <a:srgbClr val="92D05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0" name="39 Rombo"/>
          <p:cNvSpPr/>
          <p:nvPr/>
        </p:nvSpPr>
        <p:spPr>
          <a:xfrm>
            <a:off x="8533733" y="5220266"/>
            <a:ext cx="180000" cy="144000"/>
          </a:xfrm>
          <a:prstGeom prst="diamond">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1" name="40 Rombo"/>
          <p:cNvSpPr/>
          <p:nvPr/>
        </p:nvSpPr>
        <p:spPr>
          <a:xfrm>
            <a:off x="8905332" y="5200253"/>
            <a:ext cx="180000" cy="144000"/>
          </a:xfrm>
          <a:prstGeom prst="diamond">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8" name="3 CuadroTexto"/>
          <p:cNvSpPr txBox="1"/>
          <p:nvPr/>
        </p:nvSpPr>
        <p:spPr>
          <a:xfrm>
            <a:off x="8201198" y="5016900"/>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Abril</a:t>
            </a:r>
            <a:endParaRPr lang="es-MX" sz="800" b="1" dirty="0">
              <a:latin typeface="Arial Narrow" pitchFamily="34" charset="0"/>
            </a:endParaRPr>
          </a:p>
        </p:txBody>
      </p:sp>
      <p:sp>
        <p:nvSpPr>
          <p:cNvPr id="49" name="3 CuadroTexto"/>
          <p:cNvSpPr txBox="1"/>
          <p:nvPr/>
        </p:nvSpPr>
        <p:spPr>
          <a:xfrm>
            <a:off x="8596673" y="4949375"/>
            <a:ext cx="700087"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MX" sz="800" b="1" dirty="0" smtClean="0">
                <a:latin typeface="Arial Narrow" pitchFamily="34" charset="0"/>
              </a:rPr>
              <a:t>Mayo</a:t>
            </a:r>
            <a:endParaRPr lang="es-MX" sz="800" b="1" dirty="0">
              <a:latin typeface="Arial Narrow" pitchFamily="34" charset="0"/>
            </a:endParaRPr>
          </a:p>
        </p:txBody>
      </p:sp>
      <p:sp>
        <p:nvSpPr>
          <p:cNvPr id="50" name="49 Rectángulo"/>
          <p:cNvSpPr/>
          <p:nvPr/>
        </p:nvSpPr>
        <p:spPr>
          <a:xfrm>
            <a:off x="8337429" y="5370240"/>
            <a:ext cx="559769" cy="215444"/>
          </a:xfrm>
          <a:prstGeom prst="rect">
            <a:avLst/>
          </a:prstGeom>
        </p:spPr>
        <p:txBody>
          <a:bodyPr wrap="none">
            <a:spAutoFit/>
          </a:bodyPr>
          <a:lstStyle/>
          <a:p>
            <a:pPr algn="ctr">
              <a:defRPr sz="800" b="1" i="0" u="none" strike="noStrike" kern="1200" baseline="0">
                <a:solidFill>
                  <a:prstClr val="black"/>
                </a:solidFill>
                <a:latin typeface="Agency FB" pitchFamily="34" charset="0"/>
                <a:ea typeface="+mn-ea"/>
                <a:cs typeface="+mn-cs"/>
              </a:defRPr>
            </a:pPr>
            <a:r>
              <a:rPr lang="en-US" b="1" dirty="0" smtClean="0">
                <a:solidFill>
                  <a:prstClr val="black"/>
                </a:solidFill>
                <a:latin typeface="Agency FB" pitchFamily="34" charset="0"/>
              </a:rPr>
              <a:t>802,662</a:t>
            </a:r>
            <a:endParaRPr lang="en-US" b="1" dirty="0">
              <a:solidFill>
                <a:prstClr val="black"/>
              </a:solidFill>
              <a:latin typeface="Agency FB" pitchFamily="34" charset="0"/>
            </a:endParaRPr>
          </a:p>
        </p:txBody>
      </p:sp>
      <p:sp>
        <p:nvSpPr>
          <p:cNvPr id="51" name="50 Rectángulo"/>
          <p:cNvSpPr/>
          <p:nvPr/>
        </p:nvSpPr>
        <p:spPr>
          <a:xfrm>
            <a:off x="8651879" y="5545790"/>
            <a:ext cx="559769" cy="215444"/>
          </a:xfrm>
          <a:prstGeom prst="rect">
            <a:avLst/>
          </a:prstGeom>
        </p:spPr>
        <p:txBody>
          <a:bodyPr wrap="none">
            <a:spAutoFit/>
          </a:bodyPr>
          <a:lstStyle/>
          <a:p>
            <a:pPr algn="ctr">
              <a:defRPr sz="800" b="1" i="0" u="none" strike="noStrike" kern="1200" baseline="0">
                <a:solidFill>
                  <a:prstClr val="black"/>
                </a:solidFill>
                <a:latin typeface="Agency FB" pitchFamily="34" charset="0"/>
                <a:ea typeface="+mn-ea"/>
                <a:cs typeface="+mn-cs"/>
              </a:defRPr>
            </a:pPr>
            <a:r>
              <a:rPr lang="en-US" b="1" dirty="0" smtClean="0">
                <a:solidFill>
                  <a:prstClr val="black"/>
                </a:solidFill>
                <a:latin typeface="Agency FB" pitchFamily="34" charset="0"/>
              </a:rPr>
              <a:t>815,943</a:t>
            </a:r>
            <a:endParaRPr lang="en-US" b="1" dirty="0">
              <a:solidFill>
                <a:prstClr val="black"/>
              </a:solidFill>
              <a:latin typeface="Agency FB" pitchFamily="34" charset="0"/>
            </a:endParaRPr>
          </a:p>
        </p:txBody>
      </p:sp>
    </p:spTree>
    <p:extLst>
      <p:ext uri="{BB962C8B-B14F-4D97-AF65-F5344CB8AC3E}">
        <p14:creationId xmlns:p14="http://schemas.microsoft.com/office/powerpoint/2010/main" val="14265230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noChangeArrowheads="1"/>
          </p:cNvSpPr>
          <p:nvPr/>
        </p:nvSpPr>
        <p:spPr bwMode="auto">
          <a:xfrm>
            <a:off x="1" y="166566"/>
            <a:ext cx="6512688" cy="677108"/>
          </a:xfrm>
          <a:prstGeom prst="rect">
            <a:avLst/>
          </a:prstGeom>
          <a:noFill/>
          <a:ln w="9525">
            <a:noFill/>
            <a:miter lim="800000"/>
            <a:headEnd/>
            <a:tailEnd/>
          </a:ln>
        </p:spPr>
        <p:txBody>
          <a:bodyPr>
            <a:spAutoFit/>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smtClean="0">
                <a:ln>
                  <a:noFill/>
                </a:ln>
                <a:effectLst/>
                <a:uLnTx/>
                <a:uFillTx/>
                <a:latin typeface="Constantia" pitchFamily="18" charset="0"/>
                <a:ea typeface="+mn-ea"/>
                <a:cs typeface="ＭＳ Ｐゴシック" charset="0"/>
              </a:rPr>
              <a:t>Total de Comprobantes Emitidos</a:t>
            </a:r>
          </a:p>
          <a:p>
            <a:pPr marL="0" marR="0" lvl="0" indent="0" defTabSz="457200" rtl="0" eaLnBrk="0" fontAlgn="base" latinLnBrk="0" hangingPunct="0">
              <a:lnSpc>
                <a:spcPct val="100000"/>
              </a:lnSpc>
              <a:spcBef>
                <a:spcPct val="0"/>
              </a:spcBef>
              <a:spcAft>
                <a:spcPct val="0"/>
              </a:spcAft>
              <a:buClrTx/>
              <a:buSzTx/>
              <a:buFontTx/>
              <a:buNone/>
              <a:tabLst/>
              <a:defRPr/>
            </a:pPr>
            <a:r>
              <a:rPr kumimoji="0" lang="es-MX" sz="1400" b="0" i="0" u="none" strike="noStrike" kern="1200" cap="none" spc="0" normalizeH="0" baseline="0" noProof="0" dirty="0" smtClean="0">
                <a:ln>
                  <a:noFill/>
                </a:ln>
                <a:effectLst/>
                <a:uLnTx/>
                <a:uFillTx/>
                <a:latin typeface="Constantia" pitchFamily="18" charset="0"/>
                <a:ea typeface="+mn-ea"/>
                <a:cs typeface="ＭＳ Ｐゴシック" charset="0"/>
              </a:rPr>
              <a:t>Al mes de mayo 2013</a:t>
            </a:r>
            <a:endParaRPr kumimoji="0" lang="es-MX" sz="1400" b="0" i="0" u="none" strike="noStrike" kern="1200" cap="none" spc="0" normalizeH="0" baseline="0" noProof="0" dirty="0">
              <a:ln>
                <a:noFill/>
              </a:ln>
              <a:effectLst/>
              <a:uLnTx/>
              <a:uFillTx/>
              <a:latin typeface="Constantia" pitchFamily="18" charset="0"/>
              <a:ea typeface="+mn-ea"/>
              <a:cs typeface="ＭＳ Ｐゴシック" charset="0"/>
            </a:endParaRPr>
          </a:p>
        </p:txBody>
      </p:sp>
      <p:pic>
        <p:nvPicPr>
          <p:cNvPr id="3" name="Picture 4" descr="http://us.cdn2.123rf.com/168nwm/anatolymas/anatolymas1108/anatolymas110800007/10280408-persona-pequena-3d-con-gran-simbolo-positivo-en-manos-imagen-3d-fondo-blanco-aislado.jpg"/>
          <p:cNvPicPr>
            <a:picLocks noChangeAspect="1" noChangeArrowheads="1"/>
          </p:cNvPicPr>
          <p:nvPr/>
        </p:nvPicPr>
        <p:blipFill>
          <a:blip r:embed="rId2" cstate="print"/>
          <a:srcRect/>
          <a:stretch>
            <a:fillRect/>
          </a:stretch>
        </p:blipFill>
        <p:spPr bwMode="auto">
          <a:xfrm>
            <a:off x="7842928" y="2926684"/>
            <a:ext cx="1195587" cy="1009396"/>
          </a:xfrm>
          <a:prstGeom prst="rect">
            <a:avLst/>
          </a:prstGeom>
          <a:noFill/>
        </p:spPr>
      </p:pic>
      <p:sp>
        <p:nvSpPr>
          <p:cNvPr id="5" name="3 CuadroTexto"/>
          <p:cNvSpPr txBox="1">
            <a:spLocks noChangeArrowheads="1"/>
          </p:cNvSpPr>
          <p:nvPr/>
        </p:nvSpPr>
        <p:spPr bwMode="auto">
          <a:xfrm>
            <a:off x="-20081" y="6001543"/>
            <a:ext cx="9164081" cy="230832"/>
          </a:xfrm>
          <a:prstGeom prst="rect">
            <a:avLst/>
          </a:prstGeom>
          <a:noFill/>
          <a:ln w="9525">
            <a:noFill/>
            <a:miter lim="800000"/>
            <a:headEnd/>
            <a:tailEnd/>
          </a:ln>
        </p:spPr>
        <p:txBody>
          <a:bodyPr wrap="square">
            <a:spAutoFit/>
          </a:bodyPr>
          <a:lstStyle/>
          <a:p>
            <a:r>
              <a:rPr lang="es-MX" sz="900" b="1" dirty="0">
                <a:latin typeface="Constantia" pitchFamily="18" charset="0"/>
              </a:rPr>
              <a:t>Elaborada con base en datos del Sistema Integral de Comprobantes Fiscales(SICOFI) al mes </a:t>
            </a:r>
            <a:r>
              <a:rPr lang="es-MX" sz="900" b="1" dirty="0" smtClean="0">
                <a:latin typeface="Constantia" pitchFamily="18" charset="0"/>
              </a:rPr>
              <a:t>de Mayo 2013 y solicitud de explotación de BD de CFDI generados</a:t>
            </a:r>
            <a:endParaRPr lang="es-MX" sz="900" b="1" dirty="0">
              <a:latin typeface="Constantia" pitchFamily="18" charset="0"/>
            </a:endParaRPr>
          </a:p>
        </p:txBody>
      </p:sp>
      <p:sp>
        <p:nvSpPr>
          <p:cNvPr id="6" name="5 Rectángulo"/>
          <p:cNvSpPr/>
          <p:nvPr/>
        </p:nvSpPr>
        <p:spPr>
          <a:xfrm>
            <a:off x="7532560" y="3947416"/>
            <a:ext cx="1463663" cy="1206463"/>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sz="1600" dirty="0" smtClean="0">
                <a:latin typeface="Constantia" pitchFamily="18" charset="0"/>
              </a:rPr>
              <a:t>Se tiene un </a:t>
            </a:r>
            <a:r>
              <a:rPr lang="es-MX" sz="1600" b="1" dirty="0" smtClean="0">
                <a:solidFill>
                  <a:srgbClr val="FF0000"/>
                </a:solidFill>
                <a:latin typeface="Constantia" pitchFamily="18" charset="0"/>
              </a:rPr>
              <a:t>45%</a:t>
            </a:r>
            <a:r>
              <a:rPr lang="es-MX" sz="1600" dirty="0" smtClean="0">
                <a:solidFill>
                  <a:srgbClr val="FF0000"/>
                </a:solidFill>
                <a:latin typeface="Constantia" pitchFamily="18" charset="0"/>
              </a:rPr>
              <a:t> </a:t>
            </a:r>
            <a:r>
              <a:rPr lang="es-MX" sz="1600" dirty="0" smtClean="0">
                <a:latin typeface="Constantia" pitchFamily="18" charset="0"/>
              </a:rPr>
              <a:t>en referencia a </a:t>
            </a:r>
            <a:r>
              <a:rPr lang="es-MX" sz="1600" dirty="0">
                <a:latin typeface="Constantia" pitchFamily="18" charset="0"/>
              </a:rPr>
              <a:t>todo el </a:t>
            </a:r>
            <a:r>
              <a:rPr lang="es-MX" sz="1600" dirty="0" smtClean="0">
                <a:latin typeface="Constantia" pitchFamily="18" charset="0"/>
              </a:rPr>
              <a:t>2012</a:t>
            </a:r>
            <a:endParaRPr lang="es-MX" sz="1600" dirty="0">
              <a:latin typeface="Constantia" pitchFamily="18" charset="0"/>
            </a:endParaRPr>
          </a:p>
        </p:txBody>
      </p:sp>
      <p:pic>
        <p:nvPicPr>
          <p:cNvPr id="9" name="Picture 2"/>
          <p:cNvPicPr>
            <a:picLocks noChangeAspect="1" noChangeArrowheads="1"/>
          </p:cNvPicPr>
          <p:nvPr/>
        </p:nvPicPr>
        <p:blipFill>
          <a:blip r:embed="rId3"/>
          <a:srcRect/>
          <a:stretch>
            <a:fillRect/>
          </a:stretch>
        </p:blipFill>
        <p:spPr bwMode="auto">
          <a:xfrm>
            <a:off x="0" y="791495"/>
            <a:ext cx="5915025" cy="171450"/>
          </a:xfrm>
          <a:prstGeom prst="rect">
            <a:avLst/>
          </a:prstGeom>
          <a:noFill/>
          <a:ln w="9525">
            <a:noFill/>
            <a:miter lim="800000"/>
            <a:headEnd/>
            <a:tailEnd/>
          </a:ln>
        </p:spPr>
      </p:pic>
      <p:graphicFrame>
        <p:nvGraphicFramePr>
          <p:cNvPr id="11" name="1 Gráfico"/>
          <p:cNvGraphicFramePr>
            <a:graphicFrameLocks/>
          </p:cNvGraphicFramePr>
          <p:nvPr>
            <p:extLst>
              <p:ext uri="{D42A27DB-BD31-4B8C-83A1-F6EECF244321}">
                <p14:modId xmlns:p14="http://schemas.microsoft.com/office/powerpoint/2010/main" val="4103427428"/>
              </p:ext>
            </p:extLst>
          </p:nvPr>
        </p:nvGraphicFramePr>
        <p:xfrm>
          <a:off x="132821" y="1412775"/>
          <a:ext cx="7208684" cy="4491313"/>
        </p:xfrm>
        <a:graphic>
          <a:graphicData uri="http://schemas.openxmlformats.org/drawingml/2006/chart">
            <c:chart xmlns:c="http://schemas.openxmlformats.org/drawingml/2006/chart" xmlns:r="http://schemas.openxmlformats.org/officeDocument/2006/relationships" r:id="rId4"/>
          </a:graphicData>
        </a:graphic>
      </p:graphicFrame>
      <p:sp>
        <p:nvSpPr>
          <p:cNvPr id="8" name="7 Cerrar llave"/>
          <p:cNvSpPr/>
          <p:nvPr/>
        </p:nvSpPr>
        <p:spPr>
          <a:xfrm>
            <a:off x="7083989" y="3725333"/>
            <a:ext cx="492455" cy="1653952"/>
          </a:xfrm>
          <a:prstGeom prst="rightBrace">
            <a:avLst>
              <a:gd name="adj1" fmla="val 8333"/>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MX" sz="2000" dirty="0">
              <a:latin typeface="Constantia" pitchFamily="18" charset="0"/>
            </a:endParaRPr>
          </a:p>
        </p:txBody>
      </p:sp>
      <p:sp>
        <p:nvSpPr>
          <p:cNvPr id="7" name="6 Rectángulo"/>
          <p:cNvSpPr/>
          <p:nvPr/>
        </p:nvSpPr>
        <p:spPr>
          <a:xfrm>
            <a:off x="132821" y="1698401"/>
            <a:ext cx="4194917" cy="461665"/>
          </a:xfrm>
          <a:prstGeom prst="rect">
            <a:avLst/>
          </a:prstGeom>
          <a:ln>
            <a:noFill/>
          </a:ln>
        </p:spPr>
        <p:style>
          <a:lnRef idx="1">
            <a:schemeClr val="dk1"/>
          </a:lnRef>
          <a:fillRef idx="3">
            <a:schemeClr val="dk1"/>
          </a:fillRef>
          <a:effectRef idx="2">
            <a:schemeClr val="dk1"/>
          </a:effectRef>
          <a:fontRef idx="minor">
            <a:schemeClr val="lt1"/>
          </a:fontRef>
        </p:style>
        <p:txBody>
          <a:bodyPr wrap="square">
            <a:spAutoFit/>
          </a:bodyPr>
          <a:lstStyle/>
          <a:p>
            <a:pPr algn="ctr" fontAlgn="b"/>
            <a:r>
              <a:rPr lang="es-MX" sz="2400" dirty="0" smtClean="0">
                <a:latin typeface="Constantia" pitchFamily="18" charset="0"/>
              </a:rPr>
              <a:t>7,248,387,927</a:t>
            </a:r>
            <a:endParaRPr lang="es-MX" sz="2400" dirty="0">
              <a:latin typeface="Constantia" pitchFamily="18" charset="0"/>
            </a:endParaRPr>
          </a:p>
        </p:txBody>
      </p:sp>
    </p:spTree>
    <p:extLst>
      <p:ext uri="{BB962C8B-B14F-4D97-AF65-F5344CB8AC3E}">
        <p14:creationId xmlns:p14="http://schemas.microsoft.com/office/powerpoint/2010/main" val="21464541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362618" y="1117176"/>
            <a:ext cx="3769943" cy="0"/>
          </a:xfrm>
          <a:prstGeom prst="line">
            <a:avLst/>
          </a:prstGeom>
          <a:ln>
            <a:solidFill>
              <a:srgbClr val="009900"/>
            </a:solidFill>
          </a:ln>
        </p:spPr>
        <p:style>
          <a:lnRef idx="2">
            <a:schemeClr val="accent1"/>
          </a:lnRef>
          <a:fillRef idx="0">
            <a:schemeClr val="accent1"/>
          </a:fillRef>
          <a:effectRef idx="1">
            <a:schemeClr val="accent1"/>
          </a:effectRef>
          <a:fontRef idx="minor">
            <a:schemeClr val="tx1"/>
          </a:fontRef>
        </p:style>
      </p:cxnSp>
      <p:sp>
        <p:nvSpPr>
          <p:cNvPr id="4" name="Rectangle 5"/>
          <p:cNvSpPr>
            <a:spLocks noChangeArrowheads="1"/>
          </p:cNvSpPr>
          <p:nvPr/>
        </p:nvSpPr>
        <p:spPr bwMode="auto">
          <a:xfrm>
            <a:off x="-368474" y="703418"/>
            <a:ext cx="9505086" cy="400110"/>
          </a:xfrm>
          <a:prstGeom prst="rect">
            <a:avLst/>
          </a:prstGeom>
          <a:noFill/>
          <a:ln w="9525">
            <a:noFill/>
            <a:miter lim="800000"/>
            <a:headEnd/>
            <a:tailEnd/>
          </a:ln>
        </p:spPr>
        <p:txBody>
          <a:bodyPr wrap="square">
            <a:spAutoFit/>
          </a:bodyPr>
          <a:lstStyle/>
          <a:p>
            <a:pPr algn="r"/>
            <a:endParaRPr lang="es-ES" sz="2000" b="1" dirty="0" smtClean="0">
              <a:solidFill>
                <a:srgbClr val="C00000"/>
              </a:solidFill>
              <a:latin typeface="Arial Narrow" pitchFamily="34" charset="0"/>
              <a:cs typeface="ＭＳ Ｐゴシック" charset="0"/>
            </a:endParaRPr>
          </a:p>
        </p:txBody>
      </p:sp>
      <p:sp>
        <p:nvSpPr>
          <p:cNvPr id="5" name="4 CuadroTexto"/>
          <p:cNvSpPr txBox="1">
            <a:spLocks noChangeArrowheads="1"/>
          </p:cNvSpPr>
          <p:nvPr/>
        </p:nvSpPr>
        <p:spPr bwMode="auto">
          <a:xfrm>
            <a:off x="-1" y="999793"/>
            <a:ext cx="4794947" cy="1349087"/>
          </a:xfrm>
          <a:prstGeom prst="rect">
            <a:avLst/>
          </a:prstGeom>
          <a:solidFill>
            <a:schemeClr val="bg1">
              <a:lumMod val="95000"/>
            </a:schemeClr>
          </a:solidFill>
          <a:ln w="38100">
            <a:noFill/>
            <a:miter lim="800000"/>
            <a:headEnd/>
            <a:tailEnd/>
          </a:ln>
          <a:effectLst>
            <a:outerShdw blurRad="50800" dist="38100" dir="5400000" algn="t" rotWithShape="0">
              <a:prstClr val="black">
                <a:alpha val="40000"/>
              </a:prstClr>
            </a:outerShdw>
          </a:effectLst>
        </p:spPr>
        <p:txBody>
          <a:bodyPr wrap="square">
            <a:spAutoFit/>
          </a:bodyPr>
          <a:lstStyle/>
          <a:p>
            <a:pPr marL="174625" lvl="2" indent="-174625" algn="just" defTabSz="914400" fontAlgn="auto">
              <a:lnSpc>
                <a:spcPts val="1440"/>
              </a:lnSpc>
              <a:spcBef>
                <a:spcPts val="0"/>
              </a:spcBef>
              <a:spcAft>
                <a:spcPts val="0"/>
              </a:spcAft>
              <a:buClr>
                <a:srgbClr val="006600"/>
              </a:buClr>
              <a:buFont typeface="Wingdings 2" pitchFamily="18" charset="2"/>
              <a:buChar char="»"/>
              <a:defRPr/>
            </a:pPr>
            <a:r>
              <a:rPr lang="es-MX" sz="1200" b="1" kern="0" dirty="0" smtClean="0">
                <a:solidFill>
                  <a:srgbClr val="CC0000"/>
                </a:solidFill>
                <a:latin typeface="Constantia" pitchFamily="18" charset="0"/>
                <a:ea typeface="ＭＳ Ｐゴシック" charset="-128"/>
              </a:rPr>
              <a:t>En el Portal de internet </a:t>
            </a:r>
          </a:p>
          <a:p>
            <a:pPr marL="173038" lvl="2" indent="-77788" algn="just" defTabSz="914400" fontAlgn="auto">
              <a:lnSpc>
                <a:spcPts val="1440"/>
              </a:lnSpc>
              <a:spcBef>
                <a:spcPts val="0"/>
              </a:spcBef>
              <a:spcAft>
                <a:spcPts val="0"/>
              </a:spcAft>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rPr>
              <a:t>Dudas en materia </a:t>
            </a:r>
            <a:r>
              <a:rPr lang="es-MX" sz="1200" kern="0" dirty="0">
                <a:solidFill>
                  <a:schemeClr val="tx1">
                    <a:lumMod val="85000"/>
                    <a:lumOff val="15000"/>
                  </a:schemeClr>
                </a:solidFill>
                <a:latin typeface="Constantia" pitchFamily="18" charset="0"/>
                <a:ea typeface="ＭＳ Ｐゴシック" charset="-128"/>
              </a:rPr>
              <a:t>fiscal, </a:t>
            </a:r>
            <a:r>
              <a:rPr lang="es-MX" sz="1200" kern="0" dirty="0" smtClean="0">
                <a:solidFill>
                  <a:schemeClr val="tx1">
                    <a:lumMod val="85000"/>
                    <a:lumOff val="15000"/>
                  </a:schemeClr>
                </a:solidFill>
                <a:latin typeface="Constantia" pitchFamily="18" charset="0"/>
                <a:ea typeface="ＭＳ Ｐゴシック" charset="-128"/>
              </a:rPr>
              <a:t>son </a:t>
            </a:r>
            <a:r>
              <a:rPr lang="es-MX" sz="1200" kern="0" dirty="0">
                <a:solidFill>
                  <a:schemeClr val="tx1">
                    <a:lumMod val="85000"/>
                    <a:lumOff val="15000"/>
                  </a:schemeClr>
                </a:solidFill>
                <a:latin typeface="Constantia" pitchFamily="18" charset="0"/>
                <a:ea typeface="ＭＳ Ｐゴシック" charset="-128"/>
              </a:rPr>
              <a:t>atendidas </a:t>
            </a:r>
            <a:r>
              <a:rPr lang="es-MX" sz="1200" kern="0" dirty="0" smtClean="0">
                <a:solidFill>
                  <a:schemeClr val="tx1">
                    <a:lumMod val="85000"/>
                    <a:lumOff val="15000"/>
                  </a:schemeClr>
                </a:solidFill>
                <a:latin typeface="Constantia" pitchFamily="18" charset="0"/>
                <a:ea typeface="ＭＳ Ｐゴシック" charset="-128"/>
              </a:rPr>
              <a:t>dentro </a:t>
            </a:r>
            <a:r>
              <a:rPr lang="es-MX" sz="1200" kern="0" dirty="0">
                <a:solidFill>
                  <a:schemeClr val="tx1">
                    <a:lumMod val="85000"/>
                    <a:lumOff val="15000"/>
                  </a:schemeClr>
                </a:solidFill>
                <a:latin typeface="Constantia" pitchFamily="18" charset="0"/>
                <a:ea typeface="ＭＳ Ｐゴシック" charset="-128"/>
              </a:rPr>
              <a:t>de los 3 días </a:t>
            </a:r>
            <a:r>
              <a:rPr lang="es-MX" sz="1200" kern="0" dirty="0" smtClean="0">
                <a:solidFill>
                  <a:schemeClr val="tx1">
                    <a:lumMod val="85000"/>
                    <a:lumOff val="15000"/>
                  </a:schemeClr>
                </a:solidFill>
                <a:latin typeface="Constantia" pitchFamily="18" charset="0"/>
                <a:ea typeface="ＭＳ Ｐゴシック" charset="-128"/>
              </a:rPr>
              <a:t>hábiles siguientes </a:t>
            </a:r>
            <a:r>
              <a:rPr lang="es-MX" sz="1200" kern="0" dirty="0">
                <a:solidFill>
                  <a:schemeClr val="tx1">
                    <a:lumMod val="85000"/>
                    <a:lumOff val="15000"/>
                  </a:schemeClr>
                </a:solidFill>
                <a:latin typeface="Constantia" pitchFamily="18" charset="0"/>
                <a:ea typeface="ＭＳ Ｐゴシック" charset="-128"/>
              </a:rPr>
              <a:t>a su recepción. </a:t>
            </a:r>
            <a:endParaRPr lang="es-MX" sz="1200" kern="0" dirty="0" smtClean="0">
              <a:solidFill>
                <a:schemeClr val="tx1">
                  <a:lumMod val="85000"/>
                  <a:lumOff val="15000"/>
                </a:schemeClr>
              </a:solidFill>
              <a:latin typeface="Constantia" pitchFamily="18" charset="0"/>
              <a:ea typeface="ＭＳ Ｐゴシック" charset="-128"/>
            </a:endParaRPr>
          </a:p>
          <a:p>
            <a:pPr marL="173038" lvl="2" indent="-77788" algn="just" defTabSz="914400" fontAlgn="auto">
              <a:lnSpc>
                <a:spcPts val="1440"/>
              </a:lnSpc>
              <a:spcBef>
                <a:spcPts val="0"/>
              </a:spcBef>
              <a:spcAft>
                <a:spcPts val="0"/>
              </a:spcAft>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cs typeface="Calibri" pitchFamily="34" charset="0"/>
              </a:rPr>
              <a:t>Se cuenta con diversas ayudas y secciones de preguntas frecuentes.</a:t>
            </a:r>
          </a:p>
          <a:p>
            <a:pPr marL="173038" lvl="2" indent="-77788" algn="just" defTabSz="914400" fontAlgn="auto">
              <a:lnSpc>
                <a:spcPts val="1440"/>
              </a:lnSpc>
              <a:spcBef>
                <a:spcPts val="0"/>
              </a:spcBef>
              <a:spcAft>
                <a:spcPts val="0"/>
              </a:spcAft>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cs typeface="Calibri" pitchFamily="34" charset="0"/>
              </a:rPr>
              <a:t>Se orienta paso a paso al contribuyente con videos. </a:t>
            </a:r>
          </a:p>
          <a:p>
            <a:pPr marL="173038" lvl="2" indent="-77788" algn="just" defTabSz="914400" fontAlgn="auto">
              <a:lnSpc>
                <a:spcPts val="1440"/>
              </a:lnSpc>
              <a:spcBef>
                <a:spcPts val="0"/>
              </a:spcBef>
              <a:spcAft>
                <a:spcPts val="0"/>
              </a:spcAft>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rPr>
              <a:t>Orientación vía Chat.</a:t>
            </a:r>
          </a:p>
          <a:p>
            <a:pPr marL="173038" lvl="2" indent="-77788" algn="just" defTabSz="914400" fontAlgn="auto">
              <a:lnSpc>
                <a:spcPts val="1440"/>
              </a:lnSpc>
              <a:spcBef>
                <a:spcPts val="0"/>
              </a:spcBef>
              <a:spcAft>
                <a:spcPts val="0"/>
              </a:spcAft>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rPr>
              <a:t>Foros de discusión</a:t>
            </a:r>
            <a:r>
              <a:rPr lang="es-MX" sz="1200" kern="0" dirty="0" smtClean="0">
                <a:solidFill>
                  <a:schemeClr val="tx1">
                    <a:lumMod val="75000"/>
                    <a:lumOff val="25000"/>
                  </a:schemeClr>
                </a:solidFill>
                <a:latin typeface="Constantia" pitchFamily="18" charset="0"/>
                <a:ea typeface="ＭＳ Ｐゴシック" charset="-128"/>
              </a:rPr>
              <a:t>. </a:t>
            </a:r>
          </a:p>
        </p:txBody>
      </p:sp>
      <p:sp>
        <p:nvSpPr>
          <p:cNvPr id="6" name="5 Rectángulo"/>
          <p:cNvSpPr/>
          <p:nvPr/>
        </p:nvSpPr>
        <p:spPr>
          <a:xfrm>
            <a:off x="945935" y="2439953"/>
            <a:ext cx="4669567" cy="1349087"/>
          </a:xfrm>
          <a:prstGeom prst="rect">
            <a:avLst/>
          </a:prstGeom>
          <a:solidFill>
            <a:schemeClr val="bg1">
              <a:lumMod val="95000"/>
            </a:schemeClr>
          </a:solidFill>
          <a:ln w="38100">
            <a:noFill/>
            <a:miter lim="800000"/>
            <a:headEnd/>
            <a:tailEnd/>
          </a:ln>
          <a:effectLst>
            <a:outerShdw blurRad="50800" dist="38100" dir="5400000" algn="t" rotWithShape="0">
              <a:prstClr val="black">
                <a:alpha val="40000"/>
              </a:prstClr>
            </a:outerShdw>
          </a:effectLst>
        </p:spPr>
        <p:txBody>
          <a:bodyPr wrap="square">
            <a:spAutoFit/>
          </a:bodyPr>
          <a:lstStyle/>
          <a:p>
            <a:pPr marL="174625" lvl="2" indent="-174625" algn="just" defTabSz="914400" fontAlgn="auto">
              <a:lnSpc>
                <a:spcPts val="1440"/>
              </a:lnSpc>
              <a:spcBef>
                <a:spcPts val="0"/>
              </a:spcBef>
              <a:spcAft>
                <a:spcPts val="0"/>
              </a:spcAft>
              <a:buClr>
                <a:srgbClr val="006600"/>
              </a:buClr>
              <a:buFont typeface="Wingdings 2" pitchFamily="18" charset="2"/>
              <a:buChar char="»"/>
              <a:defRPr/>
            </a:pPr>
            <a:r>
              <a:rPr lang="es-MX" sz="1200" b="1" kern="0" dirty="0" smtClean="0">
                <a:solidFill>
                  <a:srgbClr val="CC0000"/>
                </a:solidFill>
                <a:latin typeface="Constantia" pitchFamily="18" charset="0"/>
                <a:ea typeface="ＭＳ Ｐゴシック" charset="-128"/>
              </a:rPr>
              <a:t>Redes </a:t>
            </a:r>
            <a:r>
              <a:rPr lang="es-MX" sz="1200" b="1" kern="0" dirty="0">
                <a:solidFill>
                  <a:srgbClr val="CC0000"/>
                </a:solidFill>
                <a:latin typeface="Constantia" pitchFamily="18" charset="0"/>
                <a:ea typeface="ＭＳ Ｐゴシック" charset="-128"/>
              </a:rPr>
              <a:t>s</a:t>
            </a:r>
            <a:r>
              <a:rPr lang="es-MX" sz="1200" b="1" kern="0" dirty="0" smtClean="0">
                <a:solidFill>
                  <a:srgbClr val="CC0000"/>
                </a:solidFill>
                <a:latin typeface="Constantia" pitchFamily="18" charset="0"/>
                <a:ea typeface="ＭＳ Ｐゴシック" charset="-128"/>
              </a:rPr>
              <a:t>ociales </a:t>
            </a:r>
          </a:p>
          <a:p>
            <a:pPr marL="365125" lvl="2" indent="-182563" algn="just" defTabSz="914400" fontAlgn="auto">
              <a:lnSpc>
                <a:spcPts val="1440"/>
              </a:lnSpc>
              <a:spcBef>
                <a:spcPts val="0"/>
              </a:spcBef>
              <a:spcAft>
                <a:spcPts val="0"/>
              </a:spcAft>
              <a:buClr>
                <a:srgbClr val="006600"/>
              </a:buClr>
              <a:defRPr/>
            </a:pPr>
            <a:r>
              <a:rPr lang="es-MX" sz="1200" b="1" kern="0" dirty="0" smtClean="0">
                <a:solidFill>
                  <a:srgbClr val="CC0000"/>
                </a:solidFill>
                <a:latin typeface="Constantia" pitchFamily="18" charset="0"/>
                <a:ea typeface="ＭＳ Ｐゴシック" charset="-128"/>
              </a:rPr>
              <a:t>El </a:t>
            </a:r>
            <a:r>
              <a:rPr lang="es-MX" sz="1200" b="1" kern="0" dirty="0">
                <a:solidFill>
                  <a:srgbClr val="CC0000"/>
                </a:solidFill>
                <a:latin typeface="Constantia" pitchFamily="18" charset="0"/>
                <a:ea typeface="ＭＳ Ｐゴシック" charset="-128"/>
              </a:rPr>
              <a:t>SAT tiene presencia en</a:t>
            </a:r>
            <a:r>
              <a:rPr lang="es-MX" sz="1200" b="1" kern="0" dirty="0" smtClean="0">
                <a:solidFill>
                  <a:srgbClr val="CC0000"/>
                </a:solidFill>
                <a:latin typeface="Constantia" pitchFamily="18" charset="0"/>
                <a:ea typeface="ＭＳ Ｐゴシック" charset="-128"/>
              </a:rPr>
              <a:t>:</a:t>
            </a:r>
          </a:p>
          <a:p>
            <a:pPr marL="365125" lvl="2" indent="-182563" algn="just" defTabSz="914400" fontAlgn="auto">
              <a:lnSpc>
                <a:spcPts val="1440"/>
              </a:lnSpc>
              <a:spcBef>
                <a:spcPts val="0"/>
              </a:spcBef>
              <a:spcAft>
                <a:spcPts val="0"/>
              </a:spcAft>
              <a:buClr>
                <a:srgbClr val="006600"/>
              </a:buClr>
              <a:defRPr/>
            </a:pPr>
            <a:endParaRPr lang="es-MX" sz="700" b="1" kern="0" dirty="0">
              <a:solidFill>
                <a:srgbClr val="CC0000"/>
              </a:solidFill>
              <a:latin typeface="Constantia" pitchFamily="18" charset="0"/>
              <a:ea typeface="ＭＳ Ｐゴシック" charset="-128"/>
            </a:endParaRPr>
          </a:p>
          <a:p>
            <a:pPr marL="365125" lvl="2" indent="-273050" algn="just" defTabSz="914400" fontAlgn="auto">
              <a:lnSpc>
                <a:spcPts val="1440"/>
              </a:lnSpc>
              <a:spcBef>
                <a:spcPts val="0"/>
              </a:spcBef>
              <a:spcAft>
                <a:spcPts val="0"/>
              </a:spcAft>
              <a:buClr>
                <a:srgbClr val="006600"/>
              </a:buClr>
              <a:buFont typeface="Wingdings" pitchFamily="2" charset="2"/>
              <a:buChar char="ü"/>
              <a:defRPr/>
            </a:pPr>
            <a:r>
              <a:rPr lang="es-MX" sz="1200" b="1" kern="0" dirty="0" smtClean="0">
                <a:solidFill>
                  <a:schemeClr val="tx1">
                    <a:lumMod val="85000"/>
                    <a:lumOff val="15000"/>
                  </a:schemeClr>
                </a:solidFill>
                <a:latin typeface="Constantia" pitchFamily="18" charset="0"/>
                <a:ea typeface="ＭＳ Ｐゴシック" charset="-128"/>
                <a:cs typeface="Calibri" pitchFamily="34" charset="0"/>
              </a:rPr>
              <a:t>Twitter</a:t>
            </a:r>
            <a:endParaRPr lang="es-MX" sz="500" b="1" kern="0" dirty="0">
              <a:solidFill>
                <a:srgbClr val="CC0000"/>
              </a:solidFill>
              <a:latin typeface="Constantia" pitchFamily="18" charset="0"/>
              <a:ea typeface="ＭＳ Ｐゴシック" charset="-128"/>
            </a:endParaRPr>
          </a:p>
          <a:p>
            <a:pPr marL="365125" lvl="2" indent="-273050" algn="just" defTabSz="914400" fontAlgn="auto">
              <a:lnSpc>
                <a:spcPts val="1440"/>
              </a:lnSpc>
              <a:spcBef>
                <a:spcPts val="0"/>
              </a:spcBef>
              <a:spcAft>
                <a:spcPts val="0"/>
              </a:spcAft>
              <a:buClr>
                <a:srgbClr val="006600"/>
              </a:buClr>
              <a:buFont typeface="Wingdings" pitchFamily="2" charset="2"/>
              <a:buChar char="ü"/>
              <a:defRPr/>
            </a:pPr>
            <a:r>
              <a:rPr lang="es-MX" sz="1200" b="1" kern="0" dirty="0" smtClean="0">
                <a:solidFill>
                  <a:schemeClr val="tx1">
                    <a:lumMod val="85000"/>
                    <a:lumOff val="15000"/>
                  </a:schemeClr>
                </a:solidFill>
                <a:latin typeface="Constantia" pitchFamily="18" charset="0"/>
                <a:ea typeface="ＭＳ Ｐゴシック" charset="-128"/>
                <a:cs typeface="Calibri" pitchFamily="34" charset="0"/>
              </a:rPr>
              <a:t>YouTube</a:t>
            </a:r>
            <a:endParaRPr lang="es-MX" sz="1200" kern="0" dirty="0">
              <a:solidFill>
                <a:srgbClr val="CC0000"/>
              </a:solidFill>
              <a:latin typeface="Constantia" pitchFamily="18" charset="0"/>
              <a:ea typeface="ＭＳ Ｐゴシック" charset="-128"/>
            </a:endParaRPr>
          </a:p>
          <a:p>
            <a:pPr marL="365125" lvl="2" indent="-273050" algn="just" defTabSz="914400" fontAlgn="auto">
              <a:lnSpc>
                <a:spcPts val="1440"/>
              </a:lnSpc>
              <a:spcBef>
                <a:spcPts val="0"/>
              </a:spcBef>
              <a:spcAft>
                <a:spcPts val="0"/>
              </a:spcAft>
              <a:buClr>
                <a:srgbClr val="006600"/>
              </a:buClr>
              <a:buFont typeface="Wingdings" pitchFamily="2" charset="2"/>
              <a:buChar char="ü"/>
              <a:defRPr/>
            </a:pPr>
            <a:r>
              <a:rPr lang="es-MX" sz="1200" b="1" kern="0" dirty="0" smtClean="0">
                <a:solidFill>
                  <a:schemeClr val="tx1">
                    <a:lumMod val="85000"/>
                    <a:lumOff val="15000"/>
                  </a:schemeClr>
                </a:solidFill>
                <a:latin typeface="Constantia" pitchFamily="18" charset="0"/>
                <a:ea typeface="ＭＳ Ｐゴシック" charset="-128"/>
                <a:cs typeface="Calibri" pitchFamily="34" charset="0"/>
              </a:rPr>
              <a:t>Facebook</a:t>
            </a:r>
            <a:endParaRPr lang="es-MX" sz="1200" kern="0" dirty="0" smtClean="0">
              <a:solidFill>
                <a:schemeClr val="tx1">
                  <a:lumMod val="85000"/>
                  <a:lumOff val="15000"/>
                </a:schemeClr>
              </a:solidFill>
              <a:latin typeface="Constantia" pitchFamily="18" charset="0"/>
              <a:ea typeface="ＭＳ Ｐゴシック" charset="-128"/>
              <a:cs typeface="Calibri" pitchFamily="34" charset="0"/>
            </a:endParaRPr>
          </a:p>
          <a:p>
            <a:pPr marL="173038" lvl="2" indent="-80963" algn="just" defTabSz="914400" fontAlgn="auto">
              <a:lnSpc>
                <a:spcPts val="1440"/>
              </a:lnSpc>
              <a:spcBef>
                <a:spcPts val="0"/>
              </a:spcBef>
              <a:spcAft>
                <a:spcPts val="0"/>
              </a:spcAft>
              <a:buClr>
                <a:srgbClr val="006600"/>
              </a:buClr>
              <a:buFont typeface="Wingdings" pitchFamily="2" charset="2"/>
              <a:buChar char="ü"/>
              <a:defRPr/>
            </a:pPr>
            <a:r>
              <a:rPr lang="es-MX" sz="1200" b="1" kern="0" dirty="0" smtClean="0">
                <a:solidFill>
                  <a:schemeClr val="tx1">
                    <a:lumMod val="85000"/>
                    <a:lumOff val="15000"/>
                  </a:schemeClr>
                </a:solidFill>
                <a:latin typeface="Constantia" pitchFamily="18" charset="0"/>
                <a:ea typeface="ＭＳ Ｐゴシック" charset="-128"/>
                <a:cs typeface="Calibri" pitchFamily="34" charset="0"/>
              </a:rPr>
              <a:t>     Flickr</a:t>
            </a:r>
            <a:endParaRPr lang="es-MX" sz="1200" kern="0" dirty="0" smtClean="0">
              <a:solidFill>
                <a:schemeClr val="tx1">
                  <a:lumMod val="85000"/>
                  <a:lumOff val="15000"/>
                </a:schemeClr>
              </a:solidFill>
              <a:latin typeface="Constantia" pitchFamily="18" charset="0"/>
              <a:ea typeface="ＭＳ Ｐゴシック" charset="-128"/>
              <a:cs typeface="Calibri" pitchFamily="34" charset="0"/>
            </a:endParaRPr>
          </a:p>
        </p:txBody>
      </p:sp>
      <p:sp>
        <p:nvSpPr>
          <p:cNvPr id="7" name="6 Rectángulo"/>
          <p:cNvSpPr/>
          <p:nvPr/>
        </p:nvSpPr>
        <p:spPr>
          <a:xfrm>
            <a:off x="1797269" y="3915633"/>
            <a:ext cx="5489376" cy="1169551"/>
          </a:xfrm>
          <a:prstGeom prst="rect">
            <a:avLst/>
          </a:prstGeom>
          <a:solidFill>
            <a:schemeClr val="bg1">
              <a:lumMod val="95000"/>
            </a:schemeClr>
          </a:solidFill>
          <a:ln w="38100">
            <a:noFill/>
          </a:ln>
          <a:effectLst>
            <a:outerShdw blurRad="50800" dist="38100" dir="5400000" algn="t" rotWithShape="0">
              <a:prstClr val="black">
                <a:alpha val="40000"/>
              </a:prstClr>
            </a:outerShdw>
          </a:effectLst>
        </p:spPr>
        <p:txBody>
          <a:bodyPr wrap="square">
            <a:spAutoFit/>
          </a:bodyPr>
          <a:lstStyle/>
          <a:p>
            <a:pPr marL="174625" lvl="2" indent="-174625" algn="just">
              <a:lnSpc>
                <a:spcPts val="1440"/>
              </a:lnSpc>
              <a:buClr>
                <a:srgbClr val="006600"/>
              </a:buClr>
              <a:buFont typeface="Wingdings 2" pitchFamily="18" charset="2"/>
              <a:buChar char="»"/>
              <a:defRPr/>
            </a:pPr>
            <a:r>
              <a:rPr lang="es-MX" sz="1200" b="1" kern="0" dirty="0">
                <a:solidFill>
                  <a:srgbClr val="CC0000"/>
                </a:solidFill>
                <a:latin typeface="Constantia" pitchFamily="18" charset="0"/>
                <a:ea typeface="ＭＳ Ｐゴシック" charset="-128"/>
              </a:rPr>
              <a:t>Atención telefónica</a:t>
            </a:r>
          </a:p>
          <a:p>
            <a:pPr marL="174625" lvl="2" indent="-174625" algn="just">
              <a:lnSpc>
                <a:spcPts val="1440"/>
              </a:lnSpc>
              <a:buClr>
                <a:srgbClr val="009A96"/>
              </a:buClr>
              <a:defRPr/>
            </a:pPr>
            <a:r>
              <a:rPr lang="es-MX" sz="1200" kern="0" dirty="0">
                <a:latin typeface="Constantia" pitchFamily="18" charset="0"/>
                <a:ea typeface="ＭＳ Ｐゴシック" charset="-128"/>
              </a:rPr>
              <a:t>	</a:t>
            </a:r>
            <a:r>
              <a:rPr lang="es-MX" sz="1200" kern="0" dirty="0">
                <a:solidFill>
                  <a:schemeClr val="tx1">
                    <a:lumMod val="85000"/>
                    <a:lumOff val="15000"/>
                  </a:schemeClr>
                </a:solidFill>
                <a:latin typeface="Constantia" pitchFamily="18" charset="0"/>
                <a:ea typeface="ＭＳ Ｐゴシック" charset="-128"/>
                <a:cs typeface="Calibri" pitchFamily="34" charset="0"/>
              </a:rPr>
              <a:t>Para recibir asesoría o </a:t>
            </a:r>
            <a:r>
              <a:rPr lang="es-MX" sz="1200" kern="0" dirty="0" smtClean="0">
                <a:solidFill>
                  <a:schemeClr val="tx1">
                    <a:lumMod val="85000"/>
                    <a:lumOff val="15000"/>
                  </a:schemeClr>
                </a:solidFill>
                <a:latin typeface="Constantia" pitchFamily="18" charset="0"/>
                <a:ea typeface="ＭＳ Ｐゴシック" charset="-128"/>
                <a:cs typeface="Calibri" pitchFamily="34" charset="0"/>
              </a:rPr>
              <a:t>asistencia Telefónica:</a:t>
            </a:r>
            <a:endParaRPr lang="es-MX" sz="1200" kern="0" dirty="0" smtClean="0">
              <a:latin typeface="Constantia" pitchFamily="18" charset="0"/>
              <a:ea typeface="ＭＳ Ｐゴシック" charset="-128"/>
            </a:endParaRPr>
          </a:p>
          <a:p>
            <a:pPr marL="174625" lvl="2" indent="-174625" algn="just">
              <a:lnSpc>
                <a:spcPts val="1440"/>
              </a:lnSpc>
              <a:buClr>
                <a:srgbClr val="009A96"/>
              </a:buClr>
              <a:buFont typeface="Arial" pitchFamily="34" charset="0"/>
              <a:buChar char="•"/>
              <a:defRPr/>
            </a:pPr>
            <a:r>
              <a:rPr lang="es-MX" sz="1200" kern="0" dirty="0" smtClean="0">
                <a:latin typeface="Constantia" pitchFamily="18" charset="0"/>
                <a:ea typeface="ＭＳ Ｐゴシック" charset="-128"/>
              </a:rPr>
              <a:t> </a:t>
            </a:r>
            <a:r>
              <a:rPr lang="es-MX" sz="1200" kern="0" dirty="0">
                <a:latin typeface="Constantia" pitchFamily="18" charset="0"/>
                <a:ea typeface="ＭＳ Ｐゴシック" charset="-128"/>
                <a:hlinkClick r:id="" action="ppaction://noaction"/>
              </a:rPr>
              <a:t>01 800 </a:t>
            </a:r>
            <a:r>
              <a:rPr lang="es-MX" sz="1200" kern="0" dirty="0" smtClean="0">
                <a:latin typeface="Constantia" pitchFamily="18" charset="0"/>
                <a:ea typeface="ＭＳ Ｐゴシック" charset="-128"/>
                <a:hlinkClick r:id="" action="ppaction://noaction"/>
              </a:rPr>
              <a:t>INFOSAT (018004636728)  </a:t>
            </a:r>
            <a:r>
              <a:rPr lang="es-MX" sz="1200" kern="0" dirty="0">
                <a:solidFill>
                  <a:schemeClr val="tx1">
                    <a:lumMod val="85000"/>
                    <a:lumOff val="15000"/>
                  </a:schemeClr>
                </a:solidFill>
                <a:latin typeface="Constantia" pitchFamily="18" charset="0"/>
                <a:ea typeface="ＭＳ Ｐゴシック" charset="-128"/>
                <a:cs typeface="Calibri" pitchFamily="34" charset="0"/>
              </a:rPr>
              <a:t>Nacional, Estados Unidos y Canadá. </a:t>
            </a:r>
          </a:p>
          <a:p>
            <a:pPr marL="261938" lvl="2" indent="-88900" algn="just">
              <a:lnSpc>
                <a:spcPts val="1440"/>
              </a:lnSpc>
              <a:buClr>
                <a:srgbClr val="006600"/>
              </a:buClr>
              <a:defRPr/>
            </a:pPr>
            <a:r>
              <a:rPr lang="es-MX" sz="1200" kern="0" dirty="0">
                <a:latin typeface="Constantia" pitchFamily="18" charset="0"/>
                <a:ea typeface="ＭＳ Ｐゴシック" charset="-128"/>
              </a:rPr>
              <a:t>	 </a:t>
            </a:r>
            <a:r>
              <a:rPr lang="es-MX" sz="1200" kern="0" dirty="0">
                <a:solidFill>
                  <a:schemeClr val="tx1">
                    <a:lumMod val="85000"/>
                    <a:lumOff val="15000"/>
                  </a:schemeClr>
                </a:solidFill>
                <a:latin typeface="Constantia" pitchFamily="18" charset="0"/>
                <a:ea typeface="ＭＳ Ｐゴシック" charset="-128"/>
                <a:cs typeface="Calibri" pitchFamily="34" charset="0"/>
              </a:rPr>
              <a:t>Atención  telefónica directa a contribuyentes  con clave de acceso.</a:t>
            </a:r>
          </a:p>
          <a:p>
            <a:pPr marL="261938" lvl="2" indent="-88900" algn="just">
              <a:lnSpc>
                <a:spcPts val="1440"/>
              </a:lnSpc>
              <a:buClr>
                <a:srgbClr val="006600"/>
              </a:buClr>
              <a:defRPr/>
            </a:pPr>
            <a:r>
              <a:rPr lang="es-MX" sz="1200" kern="0" dirty="0">
                <a:solidFill>
                  <a:schemeClr val="tx1">
                    <a:lumMod val="85000"/>
                    <a:lumOff val="15000"/>
                  </a:schemeClr>
                </a:solidFill>
                <a:latin typeface="Constantia" pitchFamily="18" charset="0"/>
                <a:ea typeface="ＭＳ Ｐゴシック" charset="-128"/>
                <a:cs typeface="Calibri" pitchFamily="34" charset="0"/>
              </a:rPr>
              <a:t>	Además, para algunos contribuyentes es posible presentar declaración vía telefónica y obtienen un folio como acuse de presentación, vía un SMS</a:t>
            </a:r>
            <a:r>
              <a:rPr lang="es-MX" sz="1200" kern="0" dirty="0" smtClean="0">
                <a:solidFill>
                  <a:schemeClr val="tx1">
                    <a:lumMod val="85000"/>
                    <a:lumOff val="15000"/>
                  </a:schemeClr>
                </a:solidFill>
                <a:latin typeface="Constantia" pitchFamily="18" charset="0"/>
                <a:ea typeface="ＭＳ Ｐゴシック" charset="-128"/>
                <a:cs typeface="Calibri" pitchFamily="34" charset="0"/>
              </a:rPr>
              <a:t>.</a:t>
            </a:r>
            <a:endParaRPr lang="es-MX" sz="1200" kern="0" dirty="0">
              <a:solidFill>
                <a:schemeClr val="tx1">
                  <a:lumMod val="85000"/>
                  <a:lumOff val="15000"/>
                </a:schemeClr>
              </a:solidFill>
              <a:latin typeface="Constantia" pitchFamily="18" charset="0"/>
              <a:ea typeface="ＭＳ Ｐゴシック" charset="-128"/>
              <a:cs typeface="Calibri" pitchFamily="34" charset="0"/>
            </a:endParaRPr>
          </a:p>
        </p:txBody>
      </p:sp>
      <p:sp>
        <p:nvSpPr>
          <p:cNvPr id="8" name="7 Rectángulo"/>
          <p:cNvSpPr/>
          <p:nvPr/>
        </p:nvSpPr>
        <p:spPr>
          <a:xfrm>
            <a:off x="3904548" y="5211777"/>
            <a:ext cx="5239452" cy="1169551"/>
          </a:xfrm>
          <a:prstGeom prst="rect">
            <a:avLst/>
          </a:prstGeom>
          <a:solidFill>
            <a:schemeClr val="bg1">
              <a:lumMod val="95000"/>
            </a:schemeClr>
          </a:solidFill>
          <a:ln w="28575">
            <a:noFill/>
          </a:ln>
          <a:effectLst>
            <a:outerShdw blurRad="50800" dist="38100" dir="5400000" algn="t" rotWithShape="0">
              <a:prstClr val="black">
                <a:alpha val="40000"/>
              </a:prstClr>
            </a:outerShdw>
          </a:effectLst>
        </p:spPr>
        <p:txBody>
          <a:bodyPr wrap="square">
            <a:spAutoFit/>
          </a:bodyPr>
          <a:lstStyle/>
          <a:p>
            <a:pPr marL="174625" indent="-174625" algn="just">
              <a:lnSpc>
                <a:spcPts val="1440"/>
              </a:lnSpc>
              <a:buClr>
                <a:srgbClr val="006600"/>
              </a:buClr>
              <a:buFont typeface="Wingdings 2" pitchFamily="18" charset="2"/>
              <a:buChar char="»"/>
              <a:defRPr/>
            </a:pPr>
            <a:r>
              <a:rPr lang="es-MX" sz="1200" b="1" kern="0" dirty="0" smtClean="0">
                <a:solidFill>
                  <a:srgbClr val="CC0000"/>
                </a:solidFill>
                <a:latin typeface="Constantia" pitchFamily="18" charset="0"/>
                <a:ea typeface="ＭＳ Ｐゴシック" charset="-128"/>
              </a:rPr>
              <a:t>Atención </a:t>
            </a:r>
            <a:r>
              <a:rPr lang="es-MX" sz="1200" b="1" kern="0" dirty="0">
                <a:solidFill>
                  <a:srgbClr val="CC0000"/>
                </a:solidFill>
                <a:latin typeface="Constantia" pitchFamily="18" charset="0"/>
                <a:ea typeface="ＭＳ Ｐゴシック" charset="-128"/>
              </a:rPr>
              <a:t>en módulos.</a:t>
            </a:r>
          </a:p>
          <a:p>
            <a:pPr marL="174625" indent="-174625" algn="just">
              <a:lnSpc>
                <a:spcPts val="1440"/>
              </a:lnSpc>
              <a:buClr>
                <a:srgbClr val="009A96"/>
              </a:buClr>
              <a:buFont typeface="Wingdings 2" pitchFamily="18" charset="2"/>
              <a:buChar char="»"/>
              <a:defRPr/>
            </a:pPr>
            <a:endParaRPr lang="es-MX" sz="1200" kern="0" dirty="0">
              <a:latin typeface="Constantia" pitchFamily="18" charset="0"/>
              <a:ea typeface="ＭＳ Ｐゴシック" charset="-128"/>
              <a:cs typeface="Calibri" pitchFamily="34" charset="0"/>
            </a:endParaRPr>
          </a:p>
          <a:p>
            <a:pPr marL="261938" lvl="2" indent="-88900" algn="just">
              <a:lnSpc>
                <a:spcPts val="1440"/>
              </a:lnSpc>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cs typeface="Calibri" pitchFamily="34" charset="0"/>
              </a:rPr>
              <a:t>El contribuyente puede acudir a cualquiera de los 165 Módulos del SAT en todo el  país. </a:t>
            </a:r>
          </a:p>
          <a:p>
            <a:pPr marL="261938" lvl="2" indent="-88900" algn="just">
              <a:lnSpc>
                <a:spcPts val="1440"/>
              </a:lnSpc>
              <a:buClr>
                <a:srgbClr val="006600"/>
              </a:buClr>
              <a:buFont typeface="Arial" charset="0"/>
              <a:buChar char="•"/>
              <a:defRPr/>
            </a:pPr>
            <a:r>
              <a:rPr lang="es-MX" sz="1200" kern="0" dirty="0" smtClean="0">
                <a:solidFill>
                  <a:schemeClr val="tx1">
                    <a:lumMod val="85000"/>
                    <a:lumOff val="15000"/>
                  </a:schemeClr>
                </a:solidFill>
                <a:latin typeface="Constantia" pitchFamily="18" charset="0"/>
                <a:ea typeface="ＭＳ Ｐゴシック" charset="-128"/>
                <a:cs typeface="Calibri" pitchFamily="34" charset="0"/>
              </a:rPr>
              <a:t>Se cuenta con un sistema de citas que ayuda a disminuir los tiempos de espera de los contribuyentes.</a:t>
            </a:r>
          </a:p>
        </p:txBody>
      </p:sp>
      <p:pic>
        <p:nvPicPr>
          <p:cNvPr id="9" name="Picture 7" descr="http://www.virtualycivan.es/blogs/internet/wp-content/uploads/2011/05/icono_web_corporativa.png"/>
          <p:cNvPicPr>
            <a:picLocks noChangeAspect="1" noChangeArrowheads="1"/>
          </p:cNvPicPr>
          <p:nvPr/>
        </p:nvPicPr>
        <p:blipFill>
          <a:blip r:embed="rId2" cstate="print"/>
          <a:srcRect/>
          <a:stretch>
            <a:fillRect/>
          </a:stretch>
        </p:blipFill>
        <p:spPr bwMode="auto">
          <a:xfrm>
            <a:off x="5137939" y="1204732"/>
            <a:ext cx="1357322" cy="1000132"/>
          </a:xfrm>
          <a:prstGeom prst="rect">
            <a:avLst/>
          </a:prstGeom>
          <a:noFill/>
        </p:spPr>
      </p:pic>
      <p:pic>
        <p:nvPicPr>
          <p:cNvPr id="10" name="Picture 5"/>
          <p:cNvPicPr>
            <a:picLocks noChangeAspect="1" noChangeArrowheads="1"/>
          </p:cNvPicPr>
          <p:nvPr/>
        </p:nvPicPr>
        <p:blipFill>
          <a:blip r:embed="rId3" cstate="print"/>
          <a:srcRect/>
          <a:stretch>
            <a:fillRect/>
          </a:stretch>
        </p:blipFill>
        <p:spPr bwMode="auto">
          <a:xfrm>
            <a:off x="5650486" y="2560884"/>
            <a:ext cx="1443038" cy="1300164"/>
          </a:xfrm>
          <a:prstGeom prst="rect">
            <a:avLst/>
          </a:prstGeom>
          <a:noFill/>
          <a:ln w="9525">
            <a:noFill/>
            <a:miter lim="800000"/>
            <a:headEnd/>
            <a:tailEnd/>
          </a:ln>
          <a:effectLst/>
        </p:spPr>
      </p:pic>
      <p:pic>
        <p:nvPicPr>
          <p:cNvPr id="11" name="Picture 2" descr="http://mimarhome.com/imagenes/Icono%20atencion%20al%20cliente.gif"/>
          <p:cNvPicPr>
            <a:picLocks noChangeAspect="1" noChangeArrowheads="1"/>
          </p:cNvPicPr>
          <p:nvPr/>
        </p:nvPicPr>
        <p:blipFill>
          <a:blip r:embed="rId4" cstate="print"/>
          <a:srcRect l="11111" r="11110" b="11110"/>
          <a:stretch>
            <a:fillRect/>
          </a:stretch>
        </p:blipFill>
        <p:spPr bwMode="auto">
          <a:xfrm>
            <a:off x="7286644" y="4014184"/>
            <a:ext cx="1285884" cy="1143008"/>
          </a:xfrm>
          <a:prstGeom prst="rect">
            <a:avLst/>
          </a:prstGeom>
          <a:noFill/>
        </p:spPr>
      </p:pic>
      <p:sp>
        <p:nvSpPr>
          <p:cNvPr id="12" name="11 Título"/>
          <p:cNvSpPr>
            <a:spLocks noGrp="1"/>
          </p:cNvSpPr>
          <p:nvPr>
            <p:ph type="title"/>
          </p:nvPr>
        </p:nvSpPr>
        <p:spPr>
          <a:xfrm>
            <a:off x="-17427" y="119209"/>
            <a:ext cx="6512688" cy="830997"/>
          </a:xfrm>
          <a:prstGeom prst="rect">
            <a:avLst/>
          </a:prstGeom>
        </p:spPr>
        <p:txBody>
          <a:bodyPr wrap="square">
            <a:spAutoFit/>
          </a:bodyPr>
          <a:lstStyle/>
          <a:p>
            <a:pPr algn="l"/>
            <a:r>
              <a:rPr lang="es-MX" sz="2400" b="1" dirty="0" smtClean="0">
                <a:latin typeface="Constantia" pitchFamily="18" charset="0"/>
                <a:cs typeface="ＭＳ Ｐゴシック" charset="0"/>
              </a:rPr>
              <a:t>Esquemas de Asistencia al Contribuyente </a:t>
            </a:r>
          </a:p>
          <a:p>
            <a:pPr algn="l"/>
            <a:endParaRPr lang="es-MX" sz="2400" b="1" dirty="0" smtClean="0">
              <a:latin typeface="Constantia" pitchFamily="18" charset="0"/>
              <a:cs typeface="ＭＳ Ｐゴシック" charset="0"/>
            </a:endParaRPr>
          </a:p>
        </p:txBody>
      </p:sp>
      <p:pic>
        <p:nvPicPr>
          <p:cNvPr id="13" name="Picture 2"/>
          <p:cNvPicPr>
            <a:picLocks noChangeAspect="1" noChangeArrowheads="1"/>
          </p:cNvPicPr>
          <p:nvPr/>
        </p:nvPicPr>
        <p:blipFill>
          <a:blip r:embed="rId5" cstate="print"/>
          <a:srcRect/>
          <a:stretch>
            <a:fillRect/>
          </a:stretch>
        </p:blipFill>
        <p:spPr bwMode="auto">
          <a:xfrm>
            <a:off x="1" y="6381384"/>
            <a:ext cx="3858463" cy="504000"/>
          </a:xfrm>
          <a:prstGeom prst="rect">
            <a:avLst/>
          </a:prstGeom>
          <a:noFill/>
          <a:ln w="9525">
            <a:noFill/>
            <a:miter lim="800000"/>
            <a:headEnd/>
            <a:tailEnd/>
          </a:ln>
        </p:spPr>
      </p:pic>
      <p:pic>
        <p:nvPicPr>
          <p:cNvPr id="14" name="Picture 2"/>
          <p:cNvPicPr>
            <a:picLocks noChangeAspect="1" noChangeArrowheads="1"/>
          </p:cNvPicPr>
          <p:nvPr/>
        </p:nvPicPr>
        <p:blipFill>
          <a:blip r:embed="rId6"/>
          <a:srcRect/>
          <a:stretch>
            <a:fillRect/>
          </a:stretch>
        </p:blipFill>
        <p:spPr bwMode="auto">
          <a:xfrm>
            <a:off x="-17427" y="531968"/>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598962"/>
            <a:ext cx="5915025" cy="171450"/>
          </a:xfrm>
          <a:prstGeom prst="rect">
            <a:avLst/>
          </a:prstGeom>
          <a:noFill/>
          <a:ln w="9525">
            <a:noFill/>
            <a:miter lim="800000"/>
            <a:headEnd/>
            <a:tailEnd/>
          </a:ln>
        </p:spPr>
      </p:pic>
      <p:sp>
        <p:nvSpPr>
          <p:cNvPr id="3" name="2 Rectángulo"/>
          <p:cNvSpPr/>
          <p:nvPr/>
        </p:nvSpPr>
        <p:spPr>
          <a:xfrm>
            <a:off x="0" y="23750"/>
            <a:ext cx="9144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MX" sz="2400" b="1" dirty="0" smtClean="0">
                <a:solidFill>
                  <a:schemeClr val="tx1"/>
                </a:solidFill>
                <a:latin typeface="Constantia" pitchFamily="18" charset="0"/>
              </a:rPr>
              <a:t>Proceso paulatino de cambio 2004 - 2013</a:t>
            </a:r>
            <a:endParaRPr lang="es-MX" sz="2400" b="1" dirty="0">
              <a:solidFill>
                <a:schemeClr val="tx1"/>
              </a:solidFill>
              <a:latin typeface="Constantia" pitchFamily="18" charset="0"/>
            </a:endParaRPr>
          </a:p>
        </p:txBody>
      </p:sp>
      <p:sp>
        <p:nvSpPr>
          <p:cNvPr id="5" name="4 CuadroTexto"/>
          <p:cNvSpPr txBox="1"/>
          <p:nvPr/>
        </p:nvSpPr>
        <p:spPr>
          <a:xfrm>
            <a:off x="2616152" y="2525817"/>
            <a:ext cx="5179339" cy="1169551"/>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s-ES_tradnl"/>
            </a:defPPr>
            <a:lvl1pPr>
              <a:defRPr sz="1400" b="1" u="sng">
                <a:solidFill>
                  <a:schemeClr val="tx1"/>
                </a:solidFill>
                <a:latin typeface="Constantia" pitchFamily="18" charset="0"/>
              </a:defRPr>
            </a:lvl1pPr>
          </a:lstStyle>
          <a:p>
            <a:r>
              <a:rPr lang="es-MX" dirty="0"/>
              <a:t>FACTURACIÓN EN PAPEL CBB</a:t>
            </a:r>
          </a:p>
          <a:p>
            <a:endParaRPr lang="es-MX" dirty="0"/>
          </a:p>
          <a:p>
            <a:r>
              <a:rPr lang="es-MX" b="0" u="none" dirty="0"/>
              <a:t>Solicitud de Folios con Fiel por el propio contribuyente.</a:t>
            </a:r>
          </a:p>
          <a:p>
            <a:r>
              <a:rPr lang="es-MX" b="0" u="none" dirty="0"/>
              <a:t> Elaboración por medios propios y con Código de Barras.</a:t>
            </a:r>
          </a:p>
          <a:p>
            <a:endParaRPr lang="es-MX" dirty="0"/>
          </a:p>
        </p:txBody>
      </p:sp>
      <p:sp>
        <p:nvSpPr>
          <p:cNvPr id="6" name="5 CuadroTexto"/>
          <p:cNvSpPr txBox="1"/>
          <p:nvPr/>
        </p:nvSpPr>
        <p:spPr>
          <a:xfrm>
            <a:off x="3491222" y="976347"/>
            <a:ext cx="4996996" cy="1169551"/>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s-MX" sz="1400" b="1" u="sng" dirty="0">
              <a:solidFill>
                <a:schemeClr val="tx1"/>
              </a:solidFill>
              <a:latin typeface="Constantia" pitchFamily="18" charset="0"/>
            </a:endParaRPr>
          </a:p>
          <a:p>
            <a:pPr>
              <a:defRPr/>
            </a:pPr>
            <a:r>
              <a:rPr lang="es-MX" sz="1400" b="1" u="sng" dirty="0">
                <a:solidFill>
                  <a:schemeClr val="tx1"/>
                </a:solidFill>
                <a:latin typeface="Constantia" pitchFamily="18" charset="0"/>
              </a:rPr>
              <a:t>FACTURACIÓN ELECTRÓNICA </a:t>
            </a:r>
            <a:r>
              <a:rPr lang="es-MX" sz="1400" b="1" u="sng" dirty="0" smtClean="0">
                <a:solidFill>
                  <a:schemeClr val="tx1"/>
                </a:solidFill>
                <a:latin typeface="Constantia" pitchFamily="18" charset="0"/>
              </a:rPr>
              <a:t>CFDI</a:t>
            </a:r>
            <a:endParaRPr lang="es-MX" sz="1400" b="1" u="sng" dirty="0">
              <a:solidFill>
                <a:schemeClr val="tx1"/>
              </a:solidFill>
              <a:latin typeface="Constantia" pitchFamily="18" charset="0"/>
            </a:endParaRPr>
          </a:p>
          <a:p>
            <a:pPr>
              <a:defRPr/>
            </a:pPr>
            <a:endParaRPr lang="es-MX" sz="1400" b="1" u="sng" dirty="0">
              <a:solidFill>
                <a:schemeClr val="tx1"/>
              </a:solidFill>
              <a:latin typeface="Constantia" pitchFamily="18" charset="0"/>
            </a:endParaRPr>
          </a:p>
          <a:p>
            <a:pPr>
              <a:defRPr/>
            </a:pPr>
            <a:r>
              <a:rPr lang="es-MX" sz="1400" dirty="0">
                <a:solidFill>
                  <a:schemeClr val="tx1"/>
                </a:solidFill>
                <a:latin typeface="Constantia" pitchFamily="18" charset="0"/>
              </a:rPr>
              <a:t>Certificación a través de un </a:t>
            </a:r>
          </a:p>
          <a:p>
            <a:pPr>
              <a:defRPr/>
            </a:pPr>
            <a:r>
              <a:rPr lang="es-MX" sz="1400" dirty="0">
                <a:solidFill>
                  <a:schemeClr val="tx1"/>
                </a:solidFill>
                <a:latin typeface="Constantia" pitchFamily="18" charset="0"/>
              </a:rPr>
              <a:t>Proveedor Autorizado de </a:t>
            </a:r>
            <a:r>
              <a:rPr lang="es-MX" sz="1400" dirty="0" smtClean="0">
                <a:solidFill>
                  <a:schemeClr val="tx1"/>
                </a:solidFill>
                <a:latin typeface="Constantia" pitchFamily="18" charset="0"/>
              </a:rPr>
              <a:t>Certificación de Factura Electrónica</a:t>
            </a:r>
            <a:endParaRPr lang="es-MX" sz="1400" dirty="0">
              <a:solidFill>
                <a:schemeClr val="tx1"/>
              </a:solidFill>
              <a:latin typeface="Constantia" pitchFamily="18" charset="0"/>
            </a:endParaRPr>
          </a:p>
        </p:txBody>
      </p:sp>
      <p:pic>
        <p:nvPicPr>
          <p:cNvPr id="7" name="Picture 4"/>
          <p:cNvPicPr>
            <a:picLocks noChangeAspect="1" noChangeArrowheads="1"/>
          </p:cNvPicPr>
          <p:nvPr/>
        </p:nvPicPr>
        <p:blipFill>
          <a:blip r:embed="rId3">
            <a:lum contrast="-20000"/>
          </a:blip>
          <a:srcRect/>
          <a:stretch>
            <a:fillRect/>
          </a:stretch>
        </p:blipFill>
        <p:spPr bwMode="auto">
          <a:xfrm>
            <a:off x="1280730" y="2308978"/>
            <a:ext cx="1276014" cy="1494592"/>
          </a:xfrm>
          <a:prstGeom prst="rect">
            <a:avLst/>
          </a:prstGeom>
          <a:ln>
            <a:noFill/>
          </a:ln>
          <a:effectLst>
            <a:softEdge rad="112500"/>
          </a:effectLst>
        </p:spPr>
      </p:pic>
      <p:pic>
        <p:nvPicPr>
          <p:cNvPr id="8" name="Picture 5"/>
          <p:cNvPicPr>
            <a:picLocks noChangeAspect="1" noChangeArrowheads="1"/>
          </p:cNvPicPr>
          <p:nvPr/>
        </p:nvPicPr>
        <p:blipFill>
          <a:blip r:embed="rId4"/>
          <a:srcRect/>
          <a:stretch>
            <a:fillRect/>
          </a:stretch>
        </p:blipFill>
        <p:spPr bwMode="auto">
          <a:xfrm>
            <a:off x="2113416" y="950332"/>
            <a:ext cx="1225853" cy="1195566"/>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9" name="8 CuadroTexto"/>
          <p:cNvSpPr txBox="1"/>
          <p:nvPr/>
        </p:nvSpPr>
        <p:spPr>
          <a:xfrm>
            <a:off x="1929611" y="3991878"/>
            <a:ext cx="5080789" cy="1054135"/>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MX" sz="1400" b="1" u="sng" dirty="0">
                <a:solidFill>
                  <a:schemeClr val="tx1"/>
                </a:solidFill>
                <a:latin typeface="Constantia" pitchFamily="18" charset="0"/>
              </a:rPr>
              <a:t>FACTURACIÓN ELECTRÓNICA </a:t>
            </a:r>
            <a:r>
              <a:rPr lang="es-MX" sz="1400" b="1" u="sng" dirty="0" smtClean="0">
                <a:solidFill>
                  <a:schemeClr val="tx1"/>
                </a:solidFill>
                <a:latin typeface="Constantia" pitchFamily="18" charset="0"/>
              </a:rPr>
              <a:t>CFD</a:t>
            </a:r>
            <a:endParaRPr lang="es-MX" sz="1400" b="1" u="sng" dirty="0">
              <a:solidFill>
                <a:schemeClr val="tx1"/>
              </a:solidFill>
              <a:latin typeface="Constantia" pitchFamily="18" charset="0"/>
            </a:endParaRPr>
          </a:p>
          <a:p>
            <a:pPr>
              <a:defRPr/>
            </a:pPr>
            <a:endParaRPr lang="es-MX" sz="1400" b="1" u="sng" dirty="0">
              <a:solidFill>
                <a:schemeClr val="tx1"/>
              </a:solidFill>
              <a:latin typeface="Constantia" pitchFamily="18" charset="0"/>
            </a:endParaRPr>
          </a:p>
          <a:p>
            <a:pPr>
              <a:defRPr/>
            </a:pPr>
            <a:r>
              <a:rPr lang="es-MX" sz="1400" dirty="0">
                <a:solidFill>
                  <a:schemeClr val="tx1"/>
                </a:solidFill>
                <a:latin typeface="Constantia" pitchFamily="18" charset="0"/>
              </a:rPr>
              <a:t>Emisión por medios propios o a través de proveedor</a:t>
            </a:r>
          </a:p>
          <a:p>
            <a:pPr>
              <a:defRPr/>
            </a:pPr>
            <a:endParaRPr lang="es-MX" sz="1000" b="1" u="sng" dirty="0">
              <a:solidFill>
                <a:schemeClr val="tx1"/>
              </a:solidFill>
              <a:latin typeface="Constantia" pitchFamily="18" charset="0"/>
            </a:endParaRPr>
          </a:p>
          <a:p>
            <a:pPr>
              <a:defRPr/>
            </a:pPr>
            <a:endParaRPr lang="es-MX" sz="1050" b="1" u="sng" dirty="0">
              <a:solidFill>
                <a:schemeClr val="tx1"/>
              </a:solidFill>
              <a:latin typeface="Constantia" pitchFamily="18" charset="0"/>
            </a:endParaRPr>
          </a:p>
        </p:txBody>
      </p:sp>
      <p:sp>
        <p:nvSpPr>
          <p:cNvPr id="11" name="10 CuadroTexto"/>
          <p:cNvSpPr txBox="1"/>
          <p:nvPr/>
        </p:nvSpPr>
        <p:spPr>
          <a:xfrm>
            <a:off x="1280730" y="5199862"/>
            <a:ext cx="4889161" cy="1077218"/>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MX" sz="1200" b="1" dirty="0">
                <a:solidFill>
                  <a:schemeClr val="tx1"/>
                </a:solidFill>
                <a:latin typeface="Constantia" pitchFamily="18" charset="0"/>
              </a:rPr>
              <a:t>FACTURACIÓN  EN PAPEL 2010</a:t>
            </a:r>
          </a:p>
          <a:p>
            <a:pPr>
              <a:defRPr/>
            </a:pPr>
            <a:r>
              <a:rPr lang="es-MX" sz="1200" b="1" dirty="0">
                <a:solidFill>
                  <a:schemeClr val="tx1"/>
                </a:solidFill>
                <a:latin typeface="Constantia" pitchFamily="18" charset="0"/>
              </a:rPr>
              <a:t>VIGENTE HASTA 31/12/2012</a:t>
            </a:r>
          </a:p>
          <a:p>
            <a:pPr>
              <a:defRPr/>
            </a:pPr>
            <a:endParaRPr lang="es-MX" sz="1200" b="1" dirty="0">
              <a:solidFill>
                <a:schemeClr val="tx1"/>
              </a:solidFill>
              <a:latin typeface="Constantia" pitchFamily="18" charset="0"/>
            </a:endParaRPr>
          </a:p>
          <a:p>
            <a:pPr>
              <a:defRPr/>
            </a:pPr>
            <a:r>
              <a:rPr lang="es-MX" sz="1400" dirty="0">
                <a:solidFill>
                  <a:schemeClr val="tx1"/>
                </a:solidFill>
                <a:latin typeface="Constantia" pitchFamily="18" charset="0"/>
              </a:rPr>
              <a:t>Aprobación de folios y elaboración </a:t>
            </a:r>
            <a:r>
              <a:rPr lang="es-MX" sz="1400" dirty="0" smtClean="0">
                <a:solidFill>
                  <a:schemeClr val="tx1"/>
                </a:solidFill>
                <a:latin typeface="Constantia" pitchFamily="18" charset="0"/>
              </a:rPr>
              <a:t>con un Impresor Autorizado</a:t>
            </a:r>
            <a:endParaRPr lang="es-MX" sz="1050" u="sng" dirty="0">
              <a:solidFill>
                <a:schemeClr val="tx1"/>
              </a:solidFill>
              <a:latin typeface="Constantia" pitchFamily="18" charset="0"/>
            </a:endParaRPr>
          </a:p>
        </p:txBody>
      </p:sp>
      <p:pic>
        <p:nvPicPr>
          <p:cNvPr id="30722" name="Picture 2" descr="http://us.cdn4.123rf.com/168nwm/andresr/andresr1109/andresr110900007/10455682-3d-hombre-con-una-flecha-apuntando-hacia-arriba--aislados-en-un-fondo-blanco.jpg"/>
          <p:cNvPicPr>
            <a:picLocks noChangeAspect="1" noChangeArrowheads="1"/>
          </p:cNvPicPr>
          <p:nvPr/>
        </p:nvPicPr>
        <p:blipFill>
          <a:blip r:embed="rId5"/>
          <a:srcRect b="8058"/>
          <a:stretch>
            <a:fillRect/>
          </a:stretch>
        </p:blipFill>
        <p:spPr bwMode="auto">
          <a:xfrm>
            <a:off x="7628248" y="4191990"/>
            <a:ext cx="1383042" cy="2090052"/>
          </a:xfrm>
          <a:prstGeom prst="rect">
            <a:avLst/>
          </a:prstGeom>
          <a:noFill/>
        </p:spPr>
      </p:pic>
      <p:pic>
        <p:nvPicPr>
          <p:cNvPr id="14" name="13 Imagen" descr="imprenta_offset.jpg"/>
          <p:cNvPicPr>
            <a:picLocks noChangeAspect="1"/>
          </p:cNvPicPr>
          <p:nvPr/>
        </p:nvPicPr>
        <p:blipFill>
          <a:blip r:embed="rId6">
            <a:clrChange>
              <a:clrFrom>
                <a:srgbClr val="FFFFFF"/>
              </a:clrFrom>
              <a:clrTo>
                <a:srgbClr val="FFFFFF">
                  <a:alpha val="0"/>
                </a:srgbClr>
              </a:clrTo>
            </a:clrChange>
          </a:blip>
          <a:stretch>
            <a:fillRect/>
          </a:stretch>
        </p:blipFill>
        <p:spPr>
          <a:xfrm>
            <a:off x="31132" y="5235796"/>
            <a:ext cx="1301891" cy="1005349"/>
          </a:xfrm>
          <a:prstGeom prst="rect">
            <a:avLst/>
          </a:prstGeom>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48" y="4160963"/>
            <a:ext cx="1592263" cy="71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5632450" y="317147"/>
            <a:ext cx="184150" cy="366712"/>
          </a:xfrm>
          <a:prstGeom prst="rect">
            <a:avLst/>
          </a:prstGeom>
          <a:noFill/>
          <a:ln w="9525">
            <a:noFill/>
            <a:miter lim="800000"/>
            <a:headEnd/>
            <a:tailEnd/>
          </a:ln>
        </p:spPr>
        <p:txBody>
          <a:bodyPr wrap="none">
            <a:spAutoFit/>
          </a:bodyPr>
          <a:lstStyle/>
          <a:p>
            <a:pPr algn="ctr"/>
            <a:endParaRPr lang="en-US" dirty="0">
              <a:latin typeface="Constantia" pitchFamily="18" charset="0"/>
            </a:endParaRPr>
          </a:p>
        </p:txBody>
      </p:sp>
      <p:sp>
        <p:nvSpPr>
          <p:cNvPr id="16" name="Rectangle 5"/>
          <p:cNvSpPr>
            <a:spLocks noChangeArrowheads="1"/>
          </p:cNvSpPr>
          <p:nvPr/>
        </p:nvSpPr>
        <p:spPr bwMode="auto">
          <a:xfrm>
            <a:off x="-368474" y="577361"/>
            <a:ext cx="9505086" cy="400110"/>
          </a:xfrm>
          <a:prstGeom prst="rect">
            <a:avLst/>
          </a:prstGeom>
          <a:noFill/>
          <a:ln w="9525">
            <a:noFill/>
            <a:miter lim="800000"/>
            <a:headEnd/>
            <a:tailEnd/>
          </a:ln>
        </p:spPr>
        <p:txBody>
          <a:bodyPr wrap="square">
            <a:spAutoFit/>
          </a:bodyPr>
          <a:lstStyle/>
          <a:p>
            <a:pPr algn="r"/>
            <a:endParaRPr lang="es-ES" sz="2000" b="1" dirty="0" smtClean="0">
              <a:solidFill>
                <a:srgbClr val="C00000"/>
              </a:solidFill>
              <a:latin typeface="Constantia" pitchFamily="18" charset="0"/>
              <a:cs typeface="ＭＳ Ｐゴシック" charset="0"/>
            </a:endParaRPr>
          </a:p>
        </p:txBody>
      </p:sp>
      <p:sp>
        <p:nvSpPr>
          <p:cNvPr id="17" name="16 Rectángulo"/>
          <p:cNvSpPr/>
          <p:nvPr/>
        </p:nvSpPr>
        <p:spPr>
          <a:xfrm>
            <a:off x="280728" y="372084"/>
            <a:ext cx="8773995" cy="461665"/>
          </a:xfrm>
          <a:prstGeom prst="rect">
            <a:avLst/>
          </a:prstGeom>
        </p:spPr>
        <p:txBody>
          <a:bodyPr wrap="square">
            <a:spAutoFit/>
          </a:bodyPr>
          <a:lstStyle/>
          <a:p>
            <a:endParaRPr lang="es-MX" sz="2400" b="1" dirty="0" smtClean="0">
              <a:solidFill>
                <a:srgbClr val="C00000"/>
              </a:solidFill>
              <a:latin typeface="Constantia" pitchFamily="18" charset="0"/>
              <a:cs typeface="ＭＳ Ｐゴシック" charset="0"/>
            </a:endParaRPr>
          </a:p>
        </p:txBody>
      </p:sp>
      <p:sp>
        <p:nvSpPr>
          <p:cNvPr id="18" name="2 Rectángulo"/>
          <p:cNvSpPr>
            <a:spLocks noChangeArrowheads="1"/>
          </p:cNvSpPr>
          <p:nvPr/>
        </p:nvSpPr>
        <p:spPr bwMode="auto">
          <a:xfrm>
            <a:off x="5967413" y="1452834"/>
            <a:ext cx="3176587" cy="261610"/>
          </a:xfrm>
          <a:prstGeom prst="rect">
            <a:avLst/>
          </a:prstGeom>
          <a:solidFill>
            <a:schemeClr val="accent3">
              <a:lumMod val="75000"/>
            </a:schemeClr>
          </a:solidFill>
          <a:ln w="28575">
            <a:noFill/>
          </a:ln>
        </p:spPr>
        <p:txBody>
          <a:bodyPr wrap="square">
            <a:spAutoFit/>
          </a:bodyPr>
          <a:lstStyle/>
          <a:p>
            <a:pPr algn="ctr">
              <a:buFont typeface="Arial" charset="0"/>
              <a:buChar char="•"/>
              <a:defRPr/>
            </a:pPr>
            <a:r>
              <a:rPr lang="es-MX" sz="1100" dirty="0">
                <a:solidFill>
                  <a:schemeClr val="bg1"/>
                </a:solidFill>
                <a:latin typeface="Constantia" pitchFamily="18" charset="0"/>
              </a:rPr>
              <a:t>Publicado el 12 de diciembre de 2011</a:t>
            </a:r>
          </a:p>
        </p:txBody>
      </p:sp>
      <p:sp>
        <p:nvSpPr>
          <p:cNvPr id="19" name="18 Rectángulo"/>
          <p:cNvSpPr>
            <a:spLocks noChangeArrowheads="1"/>
          </p:cNvSpPr>
          <p:nvPr/>
        </p:nvSpPr>
        <p:spPr bwMode="auto">
          <a:xfrm>
            <a:off x="6206699" y="3167346"/>
            <a:ext cx="2968831" cy="261610"/>
          </a:xfrm>
          <a:prstGeom prst="rect">
            <a:avLst/>
          </a:prstGeom>
          <a:solidFill>
            <a:srgbClr val="C00000"/>
          </a:solidFill>
          <a:ln w="9525">
            <a:noFill/>
            <a:miter lim="800000"/>
            <a:headEnd/>
            <a:tailEnd/>
          </a:ln>
        </p:spPr>
        <p:txBody>
          <a:bodyPr wrap="square">
            <a:spAutoFit/>
          </a:bodyPr>
          <a:lstStyle/>
          <a:p>
            <a:pPr algn="ctr">
              <a:buFont typeface="Arial" charset="0"/>
              <a:buChar char="•"/>
            </a:pPr>
            <a:r>
              <a:rPr lang="es-MX" sz="1100" dirty="0">
                <a:solidFill>
                  <a:schemeClr val="bg1"/>
                </a:solidFill>
                <a:latin typeface="Constantia" pitchFamily="18" charset="0"/>
              </a:rPr>
              <a:t>Publicado el 30 de diciembre de 2011</a:t>
            </a:r>
          </a:p>
        </p:txBody>
      </p:sp>
      <p:sp>
        <p:nvSpPr>
          <p:cNvPr id="20" name="19 Rectángulo"/>
          <p:cNvSpPr/>
          <p:nvPr/>
        </p:nvSpPr>
        <p:spPr>
          <a:xfrm>
            <a:off x="-22116" y="3124426"/>
            <a:ext cx="1966676" cy="307777"/>
          </a:xfrm>
          <a:prstGeom prst="rect">
            <a:avLst/>
          </a:prstGeom>
          <a:solidFill>
            <a:srgbClr val="C00000"/>
          </a:solidFill>
          <a:ln w="19050">
            <a:noFill/>
          </a:ln>
        </p:spPr>
        <p:txBody>
          <a:bodyPr wrap="square">
            <a:spAutoFit/>
          </a:bodyPr>
          <a:lstStyle/>
          <a:p>
            <a:pPr>
              <a:defRPr/>
            </a:pPr>
            <a:r>
              <a:rPr lang="es-MX" sz="1400" b="1" dirty="0">
                <a:solidFill>
                  <a:schemeClr val="bg1"/>
                </a:solidFill>
                <a:latin typeface="Constantia" pitchFamily="18" charset="0"/>
              </a:rPr>
              <a:t>ANEXO 20</a:t>
            </a:r>
          </a:p>
        </p:txBody>
      </p:sp>
      <p:sp>
        <p:nvSpPr>
          <p:cNvPr id="21" name="20 Rectángulo"/>
          <p:cNvSpPr/>
          <p:nvPr/>
        </p:nvSpPr>
        <p:spPr>
          <a:xfrm>
            <a:off x="0" y="1428550"/>
            <a:ext cx="2143108" cy="523220"/>
          </a:xfrm>
          <a:prstGeom prst="rect">
            <a:avLst/>
          </a:prstGeom>
          <a:solidFill>
            <a:schemeClr val="accent3">
              <a:lumMod val="75000"/>
            </a:schemeClr>
          </a:solidFill>
          <a:ln w="28575">
            <a:noFill/>
          </a:ln>
          <a:effectLst/>
          <a:scene3d>
            <a:camera prst="orthographicFront">
              <a:rot lat="0" lon="0" rev="0"/>
            </a:camera>
            <a:lightRig rig="contrasting" dir="t">
              <a:rot lat="0" lon="0" rev="7800000"/>
            </a:lightRig>
          </a:scene3d>
          <a:sp3d>
            <a:bevelT w="139700" h="139700" prst="coolSlant"/>
          </a:sp3d>
        </p:spPr>
        <p:txBody>
          <a:bodyPr wrap="square">
            <a:spAutoFit/>
          </a:bodyPr>
          <a:lstStyle/>
          <a:p>
            <a:pPr>
              <a:defRPr/>
            </a:pPr>
            <a:r>
              <a:rPr lang="es-MX" sz="1400" b="1" dirty="0" smtClean="0">
                <a:solidFill>
                  <a:schemeClr val="bg1"/>
                </a:solidFill>
                <a:latin typeface="Constantia" pitchFamily="18" charset="0"/>
              </a:rPr>
              <a:t>CÓDIGO </a:t>
            </a:r>
            <a:r>
              <a:rPr lang="es-MX" sz="1400" b="1" dirty="0">
                <a:solidFill>
                  <a:schemeClr val="bg1"/>
                </a:solidFill>
                <a:latin typeface="Constantia" pitchFamily="18" charset="0"/>
              </a:rPr>
              <a:t>FISCAL DE LA </a:t>
            </a:r>
            <a:r>
              <a:rPr lang="es-MX" sz="1400" b="1" dirty="0" smtClean="0">
                <a:solidFill>
                  <a:schemeClr val="bg1"/>
                </a:solidFill>
                <a:latin typeface="Constantia" pitchFamily="18" charset="0"/>
              </a:rPr>
              <a:t>FEDERACIÓN</a:t>
            </a:r>
            <a:endParaRPr lang="es-MX" sz="1400" b="1" dirty="0">
              <a:solidFill>
                <a:schemeClr val="bg1"/>
              </a:solidFill>
              <a:latin typeface="Constantia" pitchFamily="18" charset="0"/>
            </a:endParaRPr>
          </a:p>
        </p:txBody>
      </p:sp>
      <p:sp>
        <p:nvSpPr>
          <p:cNvPr id="22" name="21 Rectángulo"/>
          <p:cNvSpPr/>
          <p:nvPr/>
        </p:nvSpPr>
        <p:spPr>
          <a:xfrm>
            <a:off x="-22116" y="4953296"/>
            <a:ext cx="2006582" cy="738664"/>
          </a:xfrm>
          <a:prstGeom prst="rect">
            <a:avLst/>
          </a:prstGeom>
          <a:solidFill>
            <a:schemeClr val="bg1">
              <a:lumMod val="50000"/>
            </a:schemeClr>
          </a:solidFill>
          <a:ln w="28575">
            <a:noFill/>
          </a:ln>
        </p:spPr>
        <p:txBody>
          <a:bodyPr wrap="square">
            <a:spAutoFit/>
          </a:bodyPr>
          <a:lstStyle/>
          <a:p>
            <a:pPr>
              <a:defRPr/>
            </a:pPr>
            <a:r>
              <a:rPr lang="es-MX" sz="1400" b="1" dirty="0">
                <a:solidFill>
                  <a:schemeClr val="bg1"/>
                </a:solidFill>
                <a:latin typeface="Constantia" pitchFamily="18" charset="0"/>
              </a:rPr>
              <a:t>REGLAS DE RESOLUCION  MISCELANEA </a:t>
            </a:r>
          </a:p>
        </p:txBody>
      </p:sp>
      <p:sp>
        <p:nvSpPr>
          <p:cNvPr id="23" name="22 Rectángulo redondeado"/>
          <p:cNvSpPr/>
          <p:nvPr/>
        </p:nvSpPr>
        <p:spPr>
          <a:xfrm>
            <a:off x="2005132" y="2881594"/>
            <a:ext cx="4543450" cy="876300"/>
          </a:xfrm>
          <a:prstGeom prst="roundRect">
            <a:avLst/>
          </a:prstGeom>
          <a:solidFill>
            <a:schemeClr val="bg1">
              <a:lumMod val="95000"/>
            </a:schemeClr>
          </a:solidFill>
          <a:ln w="28575">
            <a:noFill/>
          </a:ln>
        </p:spPr>
        <p:style>
          <a:lnRef idx="1">
            <a:schemeClr val="accent1"/>
          </a:lnRef>
          <a:fillRef idx="3">
            <a:schemeClr val="accent1"/>
          </a:fillRef>
          <a:effectRef idx="2">
            <a:schemeClr val="accent1"/>
          </a:effectRef>
          <a:fontRef idx="minor">
            <a:schemeClr val="lt1"/>
          </a:fontRef>
        </p:style>
        <p:txBody>
          <a:bodyPr anchor="ctr"/>
          <a:lstStyle/>
          <a:p>
            <a:r>
              <a:rPr lang="es-MX" sz="1600" dirty="0">
                <a:solidFill>
                  <a:schemeClr val="tx1"/>
                </a:solidFill>
                <a:latin typeface="Constantia" pitchFamily="18" charset="0"/>
              </a:rPr>
              <a:t>Estándar Técnico </a:t>
            </a:r>
          </a:p>
          <a:p>
            <a:r>
              <a:rPr lang="es-MX" sz="1600" dirty="0">
                <a:solidFill>
                  <a:schemeClr val="tx1"/>
                </a:solidFill>
                <a:latin typeface="Constantia" pitchFamily="18" charset="0"/>
              </a:rPr>
              <a:t>I.- CFD-I</a:t>
            </a:r>
          </a:p>
        </p:txBody>
      </p:sp>
      <p:sp>
        <p:nvSpPr>
          <p:cNvPr id="24" name="23 Rectángulo redondeado"/>
          <p:cNvSpPr/>
          <p:nvPr/>
        </p:nvSpPr>
        <p:spPr>
          <a:xfrm>
            <a:off x="2060549" y="881330"/>
            <a:ext cx="4416424" cy="1857388"/>
          </a:xfrm>
          <a:prstGeom prst="roundRect">
            <a:avLst/>
          </a:prstGeom>
          <a:solidFill>
            <a:schemeClr val="bg1">
              <a:lumMod val="95000"/>
            </a:schemeClr>
          </a:solidFill>
          <a:ln w="28575">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s-MX" sz="1600" dirty="0">
              <a:solidFill>
                <a:schemeClr val="tx1"/>
              </a:solidFill>
              <a:latin typeface="Constantia" pitchFamily="18" charset="0"/>
            </a:endParaRPr>
          </a:p>
          <a:p>
            <a:pPr>
              <a:defRPr/>
            </a:pPr>
            <a:r>
              <a:rPr lang="es-MX" sz="1600" dirty="0">
                <a:solidFill>
                  <a:srgbClr val="C00000"/>
                </a:solidFill>
                <a:latin typeface="Constantia" pitchFamily="18" charset="0"/>
              </a:rPr>
              <a:t>28.- </a:t>
            </a:r>
            <a:r>
              <a:rPr lang="es-MX" sz="1600" dirty="0">
                <a:solidFill>
                  <a:schemeClr val="tx1">
                    <a:lumMod val="65000"/>
                    <a:lumOff val="35000"/>
                  </a:schemeClr>
                </a:solidFill>
                <a:latin typeface="Constantia" pitchFamily="18" charset="0"/>
              </a:rPr>
              <a:t>Obligación de llevar contabilidad</a:t>
            </a:r>
          </a:p>
          <a:p>
            <a:pPr>
              <a:defRPr/>
            </a:pPr>
            <a:r>
              <a:rPr lang="es-MX" sz="1600" dirty="0">
                <a:solidFill>
                  <a:srgbClr val="C00000"/>
                </a:solidFill>
                <a:latin typeface="Constantia" pitchFamily="18" charset="0"/>
              </a:rPr>
              <a:t>29.-</a:t>
            </a:r>
            <a:r>
              <a:rPr lang="es-MX" sz="1600" dirty="0">
                <a:solidFill>
                  <a:srgbClr val="FF0000"/>
                </a:solidFill>
                <a:latin typeface="Constantia" pitchFamily="18" charset="0"/>
              </a:rPr>
              <a:t> </a:t>
            </a:r>
            <a:r>
              <a:rPr lang="es-MX" sz="1600" dirty="0">
                <a:solidFill>
                  <a:schemeClr val="tx1">
                    <a:lumMod val="65000"/>
                    <a:lumOff val="35000"/>
                  </a:schemeClr>
                </a:solidFill>
                <a:latin typeface="Constantia" pitchFamily="18" charset="0"/>
              </a:rPr>
              <a:t>Expedición de comprobantes</a:t>
            </a:r>
          </a:p>
          <a:p>
            <a:pPr>
              <a:defRPr/>
            </a:pPr>
            <a:r>
              <a:rPr lang="es-MX" sz="1600" dirty="0">
                <a:solidFill>
                  <a:srgbClr val="C00000"/>
                </a:solidFill>
                <a:latin typeface="Constantia" pitchFamily="18" charset="0"/>
              </a:rPr>
              <a:t>29-A.-</a:t>
            </a:r>
            <a:r>
              <a:rPr lang="es-MX" sz="1600" dirty="0">
                <a:solidFill>
                  <a:srgbClr val="FF0000"/>
                </a:solidFill>
                <a:latin typeface="Constantia" pitchFamily="18" charset="0"/>
              </a:rPr>
              <a:t> </a:t>
            </a:r>
            <a:r>
              <a:rPr lang="es-MX" sz="1600" dirty="0">
                <a:solidFill>
                  <a:schemeClr val="tx1">
                    <a:lumMod val="65000"/>
                    <a:lumOff val="35000"/>
                  </a:schemeClr>
                </a:solidFill>
                <a:latin typeface="Constantia" pitchFamily="18" charset="0"/>
              </a:rPr>
              <a:t>Requisitos de comprobantes </a:t>
            </a:r>
          </a:p>
          <a:p>
            <a:pPr>
              <a:defRPr/>
            </a:pPr>
            <a:r>
              <a:rPr lang="es-MX" sz="1600" dirty="0">
                <a:solidFill>
                  <a:srgbClr val="C00000"/>
                </a:solidFill>
                <a:latin typeface="Constantia" pitchFamily="18" charset="0"/>
              </a:rPr>
              <a:t>29-B.-</a:t>
            </a:r>
            <a:r>
              <a:rPr lang="es-MX" sz="1600" dirty="0">
                <a:solidFill>
                  <a:srgbClr val="FF0000"/>
                </a:solidFill>
                <a:latin typeface="Constantia" pitchFamily="18" charset="0"/>
              </a:rPr>
              <a:t> </a:t>
            </a:r>
            <a:r>
              <a:rPr lang="es-MX" sz="1600" dirty="0">
                <a:solidFill>
                  <a:schemeClr val="tx1">
                    <a:lumMod val="65000"/>
                    <a:lumOff val="35000"/>
                  </a:schemeClr>
                </a:solidFill>
                <a:latin typeface="Constantia" pitchFamily="18" charset="0"/>
              </a:rPr>
              <a:t>Formas optativas de comprobación</a:t>
            </a:r>
          </a:p>
          <a:p>
            <a:pPr marL="447675" indent="-447675">
              <a:defRPr/>
            </a:pPr>
            <a:r>
              <a:rPr lang="es-MX" sz="1600" dirty="0">
                <a:solidFill>
                  <a:srgbClr val="C00000"/>
                </a:solidFill>
                <a:latin typeface="Constantia" pitchFamily="18" charset="0"/>
              </a:rPr>
              <a:t>29-C.-</a:t>
            </a:r>
            <a:r>
              <a:rPr lang="es-MX" sz="1600" dirty="0">
                <a:solidFill>
                  <a:srgbClr val="FF0000"/>
                </a:solidFill>
                <a:latin typeface="Constantia" pitchFamily="18" charset="0"/>
              </a:rPr>
              <a:t> </a:t>
            </a:r>
            <a:r>
              <a:rPr lang="es-MX" sz="1600" dirty="0">
                <a:solidFill>
                  <a:schemeClr val="tx1">
                    <a:lumMod val="65000"/>
                    <a:lumOff val="35000"/>
                  </a:schemeClr>
                </a:solidFill>
                <a:latin typeface="Constantia" pitchFamily="18" charset="0"/>
              </a:rPr>
              <a:t>Requisitos de los comprobantes </a:t>
            </a:r>
            <a:r>
              <a:rPr lang="es-MX" sz="1600" dirty="0" smtClean="0">
                <a:solidFill>
                  <a:schemeClr val="tx1">
                    <a:lumMod val="65000"/>
                    <a:lumOff val="35000"/>
                  </a:schemeClr>
                </a:solidFill>
                <a:latin typeface="Constantia" pitchFamily="18" charset="0"/>
              </a:rPr>
              <a:t>simplificadas</a:t>
            </a:r>
            <a:endParaRPr lang="es-MX" sz="1600" dirty="0">
              <a:solidFill>
                <a:schemeClr val="tx1">
                  <a:lumMod val="65000"/>
                  <a:lumOff val="35000"/>
                </a:schemeClr>
              </a:solidFill>
              <a:latin typeface="Constantia" pitchFamily="18" charset="0"/>
            </a:endParaRPr>
          </a:p>
          <a:p>
            <a:pPr algn="ctr">
              <a:defRPr/>
            </a:pPr>
            <a:r>
              <a:rPr lang="es-MX" sz="1600" dirty="0">
                <a:solidFill>
                  <a:srgbClr val="009900"/>
                </a:solidFill>
                <a:latin typeface="Constantia" pitchFamily="18" charset="0"/>
              </a:rPr>
              <a:t>22</a:t>
            </a:r>
            <a:r>
              <a:rPr lang="es-MX" sz="1600" dirty="0">
                <a:solidFill>
                  <a:schemeClr val="tx1">
                    <a:lumMod val="65000"/>
                    <a:lumOff val="35000"/>
                  </a:schemeClr>
                </a:solidFill>
                <a:latin typeface="Constantia" pitchFamily="18" charset="0"/>
              </a:rPr>
              <a:t> Requisitos</a:t>
            </a:r>
          </a:p>
        </p:txBody>
      </p:sp>
      <p:sp>
        <p:nvSpPr>
          <p:cNvPr id="26" name="25 Rectángulo"/>
          <p:cNvSpPr/>
          <p:nvPr/>
        </p:nvSpPr>
        <p:spPr>
          <a:xfrm>
            <a:off x="6206699" y="5001580"/>
            <a:ext cx="2937301" cy="261610"/>
          </a:xfrm>
          <a:prstGeom prst="rect">
            <a:avLst/>
          </a:prstGeom>
          <a:solidFill>
            <a:schemeClr val="bg1">
              <a:lumMod val="50000"/>
            </a:schemeClr>
          </a:solidFill>
          <a:ln w="28575">
            <a:noFill/>
          </a:ln>
        </p:spPr>
        <p:txBody>
          <a:bodyPr wrap="square">
            <a:spAutoFit/>
          </a:bodyPr>
          <a:lstStyle/>
          <a:p>
            <a:pPr algn="ctr">
              <a:buFont typeface="Arial" pitchFamily="34" charset="0"/>
              <a:buChar char="•"/>
              <a:defRPr/>
            </a:pPr>
            <a:r>
              <a:rPr lang="es-MX" sz="1100" dirty="0" smtClean="0">
                <a:solidFill>
                  <a:schemeClr val="bg1"/>
                </a:solidFill>
                <a:latin typeface="Constantia" pitchFamily="18" charset="0"/>
              </a:rPr>
              <a:t> Publicadas el 28 </a:t>
            </a:r>
            <a:r>
              <a:rPr lang="es-MX" sz="1100" dirty="0">
                <a:solidFill>
                  <a:schemeClr val="bg1"/>
                </a:solidFill>
                <a:latin typeface="Constantia" pitchFamily="18" charset="0"/>
              </a:rPr>
              <a:t>de diciembre 2012</a:t>
            </a:r>
            <a:r>
              <a:rPr lang="es-MX" sz="1100" dirty="0" smtClean="0">
                <a:solidFill>
                  <a:schemeClr val="bg1"/>
                </a:solidFill>
                <a:latin typeface="Constantia" pitchFamily="18" charset="0"/>
              </a:rPr>
              <a:t>. </a:t>
            </a:r>
            <a:endParaRPr lang="es-MX" sz="1100" dirty="0">
              <a:solidFill>
                <a:schemeClr val="bg1"/>
              </a:solidFill>
              <a:latin typeface="Constantia" pitchFamily="18" charset="0"/>
            </a:endParaRPr>
          </a:p>
        </p:txBody>
      </p:sp>
      <p:sp>
        <p:nvSpPr>
          <p:cNvPr id="27" name="26 Rectángulo redondeado"/>
          <p:cNvSpPr/>
          <p:nvPr/>
        </p:nvSpPr>
        <p:spPr>
          <a:xfrm>
            <a:off x="2005132" y="3889682"/>
            <a:ext cx="4543450" cy="2349498"/>
          </a:xfrm>
          <a:prstGeom prst="roundRect">
            <a:avLst/>
          </a:prstGeom>
          <a:solidFill>
            <a:schemeClr val="bg1">
              <a:lumMod val="95000"/>
            </a:schemeClr>
          </a:solidFill>
          <a:ln w="28575">
            <a:noFill/>
          </a:ln>
        </p:spPr>
        <p:style>
          <a:lnRef idx="1">
            <a:schemeClr val="accent1"/>
          </a:lnRef>
          <a:fillRef idx="3">
            <a:schemeClr val="accent1"/>
          </a:fillRef>
          <a:effectRef idx="2">
            <a:schemeClr val="accent1"/>
          </a:effectRef>
          <a:fontRef idx="minor">
            <a:schemeClr val="lt1"/>
          </a:fontRef>
        </p:style>
        <p:txBody>
          <a:bodyPr anchor="ctr"/>
          <a:lstStyle/>
          <a:p>
            <a:r>
              <a:rPr lang="es-MX" sz="1600" dirty="0">
                <a:solidFill>
                  <a:srgbClr val="C00000"/>
                </a:solidFill>
                <a:latin typeface="Constantia" pitchFamily="18" charset="0"/>
              </a:rPr>
              <a:t>I.2.7. </a:t>
            </a:r>
            <a:r>
              <a:rPr lang="es-MX" sz="1600" dirty="0">
                <a:solidFill>
                  <a:schemeClr val="tx1"/>
                </a:solidFill>
                <a:latin typeface="Constantia" pitchFamily="18" charset="0"/>
              </a:rPr>
              <a:t>De los Comprobantes Fiscales Digitales a través de Internet o Factura Electrónica.</a:t>
            </a:r>
          </a:p>
          <a:p>
            <a:r>
              <a:rPr lang="es-MX" sz="1600" dirty="0">
                <a:solidFill>
                  <a:srgbClr val="C00000"/>
                </a:solidFill>
                <a:latin typeface="Constantia" pitchFamily="18" charset="0"/>
              </a:rPr>
              <a:t>I.2.8. </a:t>
            </a:r>
            <a:r>
              <a:rPr lang="es-MX" sz="1600" dirty="0">
                <a:solidFill>
                  <a:schemeClr val="tx1"/>
                </a:solidFill>
                <a:latin typeface="Constantia" pitchFamily="18" charset="0"/>
              </a:rPr>
              <a:t>De las formas alternas  de comprobación fiscal.</a:t>
            </a:r>
          </a:p>
          <a:p>
            <a:r>
              <a:rPr lang="es-MX" sz="1600" dirty="0">
                <a:solidFill>
                  <a:srgbClr val="C00000"/>
                </a:solidFill>
                <a:latin typeface="Constantia" pitchFamily="18" charset="0"/>
              </a:rPr>
              <a:t>I.2.9. </a:t>
            </a:r>
            <a:r>
              <a:rPr lang="es-MX" sz="1600" dirty="0">
                <a:solidFill>
                  <a:schemeClr val="tx1"/>
                </a:solidFill>
                <a:latin typeface="Constantia" pitchFamily="18" charset="0"/>
              </a:rPr>
              <a:t>De los comprobantes simplificados</a:t>
            </a:r>
          </a:p>
          <a:p>
            <a:r>
              <a:rPr lang="es-MX" sz="1600" dirty="0">
                <a:solidFill>
                  <a:srgbClr val="C00000"/>
                </a:solidFill>
                <a:latin typeface="Constantia" pitchFamily="18" charset="0"/>
              </a:rPr>
              <a:t>II.2.5. </a:t>
            </a:r>
            <a:r>
              <a:rPr lang="es-MX" sz="1600" dirty="0">
                <a:solidFill>
                  <a:schemeClr val="tx1"/>
                </a:solidFill>
                <a:latin typeface="Constantia" pitchFamily="18" charset="0"/>
              </a:rPr>
              <a:t>De los Comprobantes Fiscales Digitales a través de Internet o Factura Electrónica. </a:t>
            </a:r>
          </a:p>
          <a:p>
            <a:r>
              <a:rPr lang="es-MX" sz="1600" dirty="0">
                <a:solidFill>
                  <a:srgbClr val="C00000"/>
                </a:solidFill>
                <a:latin typeface="Constantia" pitchFamily="18" charset="0"/>
              </a:rPr>
              <a:t>II.2.6. </a:t>
            </a:r>
            <a:r>
              <a:rPr lang="es-MX" sz="1600" dirty="0">
                <a:solidFill>
                  <a:schemeClr val="tx1"/>
                </a:solidFill>
                <a:latin typeface="Constantia" pitchFamily="18" charset="0"/>
              </a:rPr>
              <a:t>De las formas alternas de comprobación.</a:t>
            </a:r>
          </a:p>
        </p:txBody>
      </p:sp>
      <p:sp>
        <p:nvSpPr>
          <p:cNvPr id="29" name="28 CuadroTexto"/>
          <p:cNvSpPr txBox="1"/>
          <p:nvPr/>
        </p:nvSpPr>
        <p:spPr>
          <a:xfrm>
            <a:off x="-7782" y="55512"/>
            <a:ext cx="9144394" cy="461665"/>
          </a:xfrm>
          <a:prstGeom prst="rect">
            <a:avLst/>
          </a:prstGeom>
          <a:noFill/>
        </p:spPr>
        <p:txBody>
          <a:bodyPr wrap="square" rtlCol="0">
            <a:spAutoFit/>
          </a:bodyPr>
          <a:lstStyle/>
          <a:p>
            <a:r>
              <a:rPr lang="es-MX" sz="2400" b="1" dirty="0" smtClean="0">
                <a:latin typeface="Constantia" pitchFamily="18" charset="0"/>
              </a:rPr>
              <a:t>Marco Normativo de CFDI</a:t>
            </a:r>
            <a:endParaRPr lang="es-MX" sz="2400" b="1" dirty="0">
              <a:latin typeface="Constantia" pitchFamily="18" charset="0"/>
            </a:endParaRPr>
          </a:p>
        </p:txBody>
      </p:sp>
      <p:pic>
        <p:nvPicPr>
          <p:cNvPr id="30" name="Picture 2"/>
          <p:cNvPicPr>
            <a:picLocks noChangeAspect="1" noChangeArrowheads="1"/>
          </p:cNvPicPr>
          <p:nvPr/>
        </p:nvPicPr>
        <p:blipFill>
          <a:blip r:embed="rId2"/>
          <a:srcRect/>
          <a:stretch>
            <a:fillRect/>
          </a:stretch>
        </p:blipFill>
        <p:spPr bwMode="auto">
          <a:xfrm>
            <a:off x="0" y="527712"/>
            <a:ext cx="5915025" cy="17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527712"/>
            <a:ext cx="5915025" cy="171450"/>
          </a:xfrm>
          <a:prstGeom prst="rect">
            <a:avLst/>
          </a:prstGeom>
          <a:noFill/>
          <a:ln w="9525">
            <a:noFill/>
            <a:miter lim="800000"/>
            <a:headEnd/>
            <a:tailEnd/>
          </a:ln>
        </p:spPr>
      </p:pic>
      <p:sp>
        <p:nvSpPr>
          <p:cNvPr id="3" name="2 Rectángulo"/>
          <p:cNvSpPr/>
          <p:nvPr/>
        </p:nvSpPr>
        <p:spPr>
          <a:xfrm>
            <a:off x="0" y="13648"/>
            <a:ext cx="9144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MX" sz="2800" b="1" dirty="0" smtClean="0">
                <a:solidFill>
                  <a:schemeClr val="tx1"/>
                </a:solidFill>
                <a:latin typeface="Constantia" pitchFamily="18" charset="0"/>
              </a:rPr>
              <a:t>Definiciones </a:t>
            </a:r>
          </a:p>
        </p:txBody>
      </p:sp>
      <p:sp>
        <p:nvSpPr>
          <p:cNvPr id="4" name="3 Rectángulo"/>
          <p:cNvSpPr/>
          <p:nvPr/>
        </p:nvSpPr>
        <p:spPr>
          <a:xfrm>
            <a:off x="2955654" y="953961"/>
            <a:ext cx="6188346" cy="830997"/>
          </a:xfrm>
          <a:prstGeom prst="rect">
            <a:avLst/>
          </a:prstGeom>
        </p:spPr>
        <p:txBody>
          <a:bodyPr wrap="square">
            <a:spAutoFit/>
          </a:bodyPr>
          <a:lstStyle/>
          <a:p>
            <a:pPr algn="ctr">
              <a:spcBef>
                <a:spcPts val="0"/>
              </a:spcBef>
              <a:buFont typeface="Garamond" pitchFamily="18" charset="0"/>
              <a:buNone/>
              <a:defRPr/>
            </a:pPr>
            <a:r>
              <a:rPr lang="es-MX" sz="1600" dirty="0" smtClean="0">
                <a:latin typeface="Constantia" pitchFamily="18" charset="0"/>
                <a:cs typeface="Calibri" pitchFamily="34" charset="0"/>
              </a:rPr>
              <a:t>Es el mensaje de datos que contiene información, generada, enviada, recibida, o archivada por medios electrónicos, ópticos o de cualquier otra tecnología. </a:t>
            </a:r>
            <a:endParaRPr lang="es-MX" sz="1600" b="1" dirty="0">
              <a:latin typeface="Constantia" pitchFamily="18" charset="0"/>
              <a:cs typeface="Calibri" pitchFamily="34" charset="0"/>
            </a:endParaRPr>
          </a:p>
        </p:txBody>
      </p:sp>
      <p:sp>
        <p:nvSpPr>
          <p:cNvPr id="5" name="9 Rectángulo"/>
          <p:cNvSpPr>
            <a:spLocks noChangeArrowheads="1"/>
          </p:cNvSpPr>
          <p:nvPr/>
        </p:nvSpPr>
        <p:spPr bwMode="auto">
          <a:xfrm>
            <a:off x="743950" y="782287"/>
            <a:ext cx="2211704" cy="1015663"/>
          </a:xfrm>
          <a:prstGeom prst="rect">
            <a:avLst/>
          </a:prstGeom>
          <a:noFill/>
          <a:ln w="9525">
            <a:noFill/>
            <a:miter lim="800000"/>
            <a:headEnd/>
            <a:tailEnd/>
          </a:ln>
        </p:spPr>
        <p:txBody>
          <a:bodyPr wrap="square">
            <a:spAutoFit/>
          </a:bodyPr>
          <a:lstStyle/>
          <a:p>
            <a:pPr algn="ctr"/>
            <a:r>
              <a:rPr lang="es-MX" sz="2000" b="1" i="1" dirty="0">
                <a:latin typeface="Constantia" pitchFamily="18" charset="0"/>
              </a:rPr>
              <a:t>¿Qué es </a:t>
            </a:r>
            <a:r>
              <a:rPr lang="es-MX" sz="2000" b="1" i="1" dirty="0" smtClean="0">
                <a:latin typeface="Constantia" pitchFamily="18" charset="0"/>
              </a:rPr>
              <a:t>un Documento Digital?</a:t>
            </a:r>
            <a:endParaRPr lang="es-MX" sz="2000" b="1" i="1" dirty="0">
              <a:latin typeface="Constantia" pitchFamily="18" charset="0"/>
            </a:endParaRPr>
          </a:p>
        </p:txBody>
      </p:sp>
      <p:sp>
        <p:nvSpPr>
          <p:cNvPr id="6" name="5 Rectángulo"/>
          <p:cNvSpPr/>
          <p:nvPr/>
        </p:nvSpPr>
        <p:spPr>
          <a:xfrm>
            <a:off x="2743200" y="2456604"/>
            <a:ext cx="6365210" cy="1815882"/>
          </a:xfrm>
          <a:prstGeom prst="rect">
            <a:avLst/>
          </a:prstGeom>
        </p:spPr>
        <p:txBody>
          <a:bodyPr wrap="square">
            <a:spAutoFit/>
          </a:bodyPr>
          <a:lstStyle/>
          <a:p>
            <a:pPr algn="just">
              <a:spcBef>
                <a:spcPts val="0"/>
              </a:spcBef>
              <a:buFont typeface="Garamond" pitchFamily="18" charset="0"/>
              <a:buNone/>
              <a:defRPr/>
            </a:pPr>
            <a:r>
              <a:rPr lang="es-MX" sz="1600" dirty="0" smtClean="0">
                <a:latin typeface="Constantia" pitchFamily="18" charset="0"/>
                <a:cs typeface="Calibri" pitchFamily="34" charset="0"/>
              </a:rPr>
              <a:t>Es el conjunto de datos que se adjuntan a un documento digital, cuyo propósito es identificar al emisor del mensaje como autor legítimo de éste, tal y como si se tratara de una firma autógrafa.</a:t>
            </a:r>
          </a:p>
          <a:p>
            <a:pPr algn="just">
              <a:spcBef>
                <a:spcPts val="0"/>
              </a:spcBef>
              <a:buFont typeface="Garamond" pitchFamily="18" charset="0"/>
              <a:buNone/>
              <a:defRPr/>
            </a:pPr>
            <a:endParaRPr lang="es-MX" sz="1600" dirty="0" smtClean="0">
              <a:latin typeface="Constantia" pitchFamily="18" charset="0"/>
              <a:cs typeface="Calibri" pitchFamily="34" charset="0"/>
            </a:endParaRPr>
          </a:p>
          <a:p>
            <a:pPr algn="just">
              <a:spcBef>
                <a:spcPts val="0"/>
              </a:spcBef>
              <a:buFont typeface="Garamond" pitchFamily="18" charset="0"/>
              <a:buNone/>
              <a:defRPr/>
            </a:pPr>
            <a:r>
              <a:rPr lang="es-MX" sz="1600" b="1" dirty="0" smtClean="0">
                <a:latin typeface="Constantia" pitchFamily="18" charset="0"/>
                <a:cs typeface="Calibri" pitchFamily="34" charset="0"/>
              </a:rPr>
              <a:t>Una Firma Electrónica Avanzada permite:</a:t>
            </a:r>
          </a:p>
          <a:p>
            <a:pPr marL="714375" lvl="1" indent="-257175" algn="just">
              <a:spcBef>
                <a:spcPts val="0"/>
              </a:spcBef>
              <a:buClr>
                <a:srgbClr val="006699"/>
              </a:buClr>
              <a:buSzPct val="110000"/>
              <a:buFontTx/>
              <a:buChar char="•"/>
              <a:defRPr/>
            </a:pPr>
            <a:r>
              <a:rPr lang="es-MX" sz="1600" dirty="0" smtClean="0">
                <a:latin typeface="Constantia" pitchFamily="18" charset="0"/>
                <a:cs typeface="Calibri" pitchFamily="34" charset="0"/>
              </a:rPr>
              <a:t>Identificar quién es el autor de un documento electrónico.</a:t>
            </a:r>
          </a:p>
          <a:p>
            <a:pPr marL="714375" lvl="1" indent="-257175" algn="just">
              <a:spcBef>
                <a:spcPts val="0"/>
              </a:spcBef>
              <a:buClr>
                <a:srgbClr val="006699"/>
              </a:buClr>
              <a:buSzPct val="110000"/>
              <a:buFontTx/>
              <a:buChar char="•"/>
              <a:defRPr/>
            </a:pPr>
            <a:r>
              <a:rPr lang="es-MX" sz="1600" dirty="0" smtClean="0">
                <a:latin typeface="Constantia" pitchFamily="18" charset="0"/>
                <a:cs typeface="Calibri" pitchFamily="34" charset="0"/>
              </a:rPr>
              <a:t>Verificar que el documento electrónico no haya sido alterado</a:t>
            </a:r>
            <a:r>
              <a:rPr lang="es-MX" sz="1600" b="1" dirty="0" smtClean="0">
                <a:latin typeface="Constantia" pitchFamily="18" charset="0"/>
                <a:cs typeface="Calibri" pitchFamily="34" charset="0"/>
              </a:rPr>
              <a:t>.</a:t>
            </a:r>
            <a:endParaRPr lang="es-MX" sz="1600" b="1" dirty="0">
              <a:latin typeface="Constantia" pitchFamily="18" charset="0"/>
              <a:cs typeface="Calibri" pitchFamily="34" charset="0"/>
            </a:endParaRPr>
          </a:p>
        </p:txBody>
      </p:sp>
      <p:sp>
        <p:nvSpPr>
          <p:cNvPr id="7" name="9 Rectángulo"/>
          <p:cNvSpPr>
            <a:spLocks noChangeArrowheads="1"/>
          </p:cNvSpPr>
          <p:nvPr/>
        </p:nvSpPr>
        <p:spPr bwMode="auto">
          <a:xfrm>
            <a:off x="1396059" y="2702946"/>
            <a:ext cx="1124088" cy="1015663"/>
          </a:xfrm>
          <a:prstGeom prst="rect">
            <a:avLst/>
          </a:prstGeom>
          <a:noFill/>
          <a:ln w="9525">
            <a:noFill/>
            <a:miter lim="800000"/>
            <a:headEnd/>
            <a:tailEnd/>
          </a:ln>
        </p:spPr>
        <p:txBody>
          <a:bodyPr wrap="square">
            <a:spAutoFit/>
          </a:bodyPr>
          <a:lstStyle/>
          <a:p>
            <a:pPr algn="ctr"/>
            <a:r>
              <a:rPr lang="es-MX" sz="2000" b="1" i="1" dirty="0">
                <a:latin typeface="Constantia" pitchFamily="18" charset="0"/>
              </a:rPr>
              <a:t>¿Qué es la FIEL?</a:t>
            </a:r>
          </a:p>
        </p:txBody>
      </p:sp>
      <p:sp>
        <p:nvSpPr>
          <p:cNvPr id="9" name="8 Rectángulo"/>
          <p:cNvSpPr/>
          <p:nvPr/>
        </p:nvSpPr>
        <p:spPr>
          <a:xfrm>
            <a:off x="2743200" y="4592417"/>
            <a:ext cx="6365210" cy="1569660"/>
          </a:xfrm>
          <a:prstGeom prst="rect">
            <a:avLst/>
          </a:prstGeom>
        </p:spPr>
        <p:txBody>
          <a:bodyPr wrap="square">
            <a:spAutoFit/>
          </a:bodyPr>
          <a:lstStyle/>
          <a:p>
            <a:pPr marL="268288" indent="-268288">
              <a:spcAft>
                <a:spcPts val="0"/>
              </a:spcAft>
              <a:buClr>
                <a:schemeClr val="accent1">
                  <a:lumMod val="75000"/>
                </a:schemeClr>
              </a:buClr>
              <a:buFont typeface="Arial" pitchFamily="34" charset="0"/>
              <a:buChar char="•"/>
              <a:defRPr/>
            </a:pPr>
            <a:r>
              <a:rPr lang="es-MX" sz="1600" dirty="0" smtClean="0">
                <a:latin typeface="Constantia" pitchFamily="18" charset="0"/>
                <a:cs typeface="Calibri" pitchFamily="34" charset="0"/>
              </a:rPr>
              <a:t>Documento digital o electrónico que integra los datos de un comprobante fiscal, con elementos de seguridad basados en estándares mundialmente reconocidos.</a:t>
            </a:r>
          </a:p>
          <a:p>
            <a:pPr marL="268288" indent="-268288">
              <a:spcAft>
                <a:spcPts val="0"/>
              </a:spcAft>
              <a:buClr>
                <a:schemeClr val="accent1">
                  <a:lumMod val="75000"/>
                </a:schemeClr>
              </a:buClr>
              <a:defRPr/>
            </a:pPr>
            <a:endParaRPr lang="es-MX" sz="1600" dirty="0" smtClean="0">
              <a:latin typeface="Constantia" pitchFamily="18" charset="0"/>
              <a:cs typeface="Calibri" pitchFamily="34" charset="0"/>
            </a:endParaRPr>
          </a:p>
          <a:p>
            <a:pPr marL="268288" indent="-268288">
              <a:spcAft>
                <a:spcPts val="0"/>
              </a:spcAft>
              <a:buClr>
                <a:schemeClr val="accent1">
                  <a:lumMod val="75000"/>
                </a:schemeClr>
              </a:buClr>
              <a:buFont typeface="Arial" pitchFamily="34" charset="0"/>
              <a:buChar char="•"/>
              <a:defRPr/>
            </a:pPr>
            <a:r>
              <a:rPr lang="es-MX" sz="1600" dirty="0" smtClean="0">
                <a:latin typeface="Constantia" pitchFamily="18" charset="0"/>
                <a:cs typeface="Calibri" pitchFamily="34" charset="0"/>
              </a:rPr>
              <a:t>Forma de comprobación para ingresos, egresos y propiedad de mercancías en traslado. </a:t>
            </a:r>
            <a:endParaRPr lang="es-MX" sz="1600" dirty="0">
              <a:latin typeface="Constantia" pitchFamily="18" charset="0"/>
              <a:cs typeface="Calibri" pitchFamily="34" charset="0"/>
            </a:endParaRPr>
          </a:p>
        </p:txBody>
      </p:sp>
      <p:grpSp>
        <p:nvGrpSpPr>
          <p:cNvPr id="10" name="Group 5"/>
          <p:cNvGrpSpPr>
            <a:grpSpLocks/>
          </p:cNvGrpSpPr>
          <p:nvPr/>
        </p:nvGrpSpPr>
        <p:grpSpPr bwMode="auto">
          <a:xfrm rot="10800000">
            <a:off x="88080" y="1839828"/>
            <a:ext cx="9055920" cy="207336"/>
            <a:chOff x="53" y="1989"/>
            <a:chExt cx="4896" cy="191"/>
          </a:xfrm>
          <a:solidFill>
            <a:srgbClr val="FF0000"/>
          </a:solidFill>
        </p:grpSpPr>
        <p:sp>
          <p:nvSpPr>
            <p:cNvPr id="17" name="Line 6"/>
            <p:cNvSpPr>
              <a:spLocks noChangeShapeType="1"/>
            </p:cNvSpPr>
            <p:nvPr/>
          </p:nvSpPr>
          <p:spPr bwMode="auto">
            <a:xfrm flipV="1">
              <a:off x="53" y="2060"/>
              <a:ext cx="4896" cy="18"/>
            </a:xfrm>
            <a:prstGeom prst="line">
              <a:avLst/>
            </a:prstGeom>
            <a:grpFill/>
            <a:ln w="28575">
              <a:solidFill>
                <a:srgbClr val="FF0000"/>
              </a:solidFill>
              <a:round/>
              <a:headEnd/>
              <a:tailEnd/>
            </a:ln>
            <a:scene3d>
              <a:camera prst="orthographicFront"/>
              <a:lightRig rig="threePt" dir="t"/>
            </a:scene3d>
            <a:sp3d>
              <a:bevelT/>
            </a:sp3d>
          </p:spPr>
          <p:txBody>
            <a:bodyPr wrap="none" anchor="ctr">
              <a:spAutoFit/>
            </a:bodyPr>
            <a:lstStyle/>
            <a:p>
              <a:endParaRPr lang="es-MX" dirty="0"/>
            </a:p>
          </p:txBody>
        </p:sp>
        <p:sp>
          <p:nvSpPr>
            <p:cNvPr id="18" name="AutoShape 7"/>
            <p:cNvSpPr>
              <a:spLocks noChangeArrowheads="1"/>
            </p:cNvSpPr>
            <p:nvPr/>
          </p:nvSpPr>
          <p:spPr bwMode="auto">
            <a:xfrm rot="10800000">
              <a:off x="884" y="1996"/>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9" name="AutoShape 8"/>
            <p:cNvSpPr>
              <a:spLocks noChangeArrowheads="1"/>
            </p:cNvSpPr>
            <p:nvPr/>
          </p:nvSpPr>
          <p:spPr bwMode="auto">
            <a:xfrm rot="10800000">
              <a:off x="1153" y="2025"/>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0" name="AutoShape 9"/>
            <p:cNvSpPr>
              <a:spLocks noChangeArrowheads="1"/>
            </p:cNvSpPr>
            <p:nvPr/>
          </p:nvSpPr>
          <p:spPr bwMode="auto">
            <a:xfrm rot="10800000">
              <a:off x="572" y="1989"/>
              <a:ext cx="218" cy="191"/>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1" name="AutoShape 10"/>
            <p:cNvSpPr>
              <a:spLocks noChangeArrowheads="1"/>
            </p:cNvSpPr>
            <p:nvPr/>
          </p:nvSpPr>
          <p:spPr bwMode="auto">
            <a:xfrm rot="10800000">
              <a:off x="878" y="1999"/>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2" name="AutoShape 11"/>
            <p:cNvSpPr>
              <a:spLocks noChangeArrowheads="1"/>
            </p:cNvSpPr>
            <p:nvPr/>
          </p:nvSpPr>
          <p:spPr bwMode="auto">
            <a:xfrm rot="10800000">
              <a:off x="1147" y="2028"/>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grpSp>
      <p:grpSp>
        <p:nvGrpSpPr>
          <p:cNvPr id="11" name="Group 5"/>
          <p:cNvGrpSpPr>
            <a:grpSpLocks/>
          </p:cNvGrpSpPr>
          <p:nvPr/>
        </p:nvGrpSpPr>
        <p:grpSpPr bwMode="auto">
          <a:xfrm>
            <a:off x="88080" y="4396305"/>
            <a:ext cx="9020330" cy="196112"/>
            <a:chOff x="53" y="1989"/>
            <a:chExt cx="4896" cy="191"/>
          </a:xfrm>
          <a:solidFill>
            <a:srgbClr val="FF0000"/>
          </a:solidFill>
        </p:grpSpPr>
        <p:sp>
          <p:nvSpPr>
            <p:cNvPr id="24" name="Line 6"/>
            <p:cNvSpPr>
              <a:spLocks noChangeShapeType="1"/>
            </p:cNvSpPr>
            <p:nvPr/>
          </p:nvSpPr>
          <p:spPr bwMode="auto">
            <a:xfrm flipV="1">
              <a:off x="53" y="2060"/>
              <a:ext cx="4896" cy="18"/>
            </a:xfrm>
            <a:prstGeom prst="line">
              <a:avLst/>
            </a:prstGeom>
            <a:grpFill/>
            <a:ln w="28575">
              <a:solidFill>
                <a:srgbClr val="FF0000"/>
              </a:solidFill>
              <a:round/>
              <a:headEnd/>
              <a:tailEnd/>
            </a:ln>
            <a:scene3d>
              <a:camera prst="orthographicFront"/>
              <a:lightRig rig="threePt" dir="t"/>
            </a:scene3d>
            <a:sp3d>
              <a:bevelT/>
            </a:sp3d>
          </p:spPr>
          <p:txBody>
            <a:bodyPr wrap="none" anchor="ctr">
              <a:spAutoFit/>
            </a:bodyPr>
            <a:lstStyle/>
            <a:p>
              <a:endParaRPr lang="es-MX" dirty="0"/>
            </a:p>
          </p:txBody>
        </p:sp>
        <p:sp>
          <p:nvSpPr>
            <p:cNvPr id="25" name="AutoShape 7"/>
            <p:cNvSpPr>
              <a:spLocks noChangeArrowheads="1"/>
            </p:cNvSpPr>
            <p:nvPr/>
          </p:nvSpPr>
          <p:spPr bwMode="auto">
            <a:xfrm rot="10800000">
              <a:off x="884" y="1996"/>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6" name="AutoShape 8"/>
            <p:cNvSpPr>
              <a:spLocks noChangeArrowheads="1"/>
            </p:cNvSpPr>
            <p:nvPr/>
          </p:nvSpPr>
          <p:spPr bwMode="auto">
            <a:xfrm rot="10800000">
              <a:off x="1153" y="2025"/>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7" name="AutoShape 9"/>
            <p:cNvSpPr>
              <a:spLocks noChangeArrowheads="1"/>
            </p:cNvSpPr>
            <p:nvPr/>
          </p:nvSpPr>
          <p:spPr bwMode="auto">
            <a:xfrm rot="10800000">
              <a:off x="572" y="1989"/>
              <a:ext cx="218" cy="191"/>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8" name="AutoShape 10"/>
            <p:cNvSpPr>
              <a:spLocks noChangeArrowheads="1"/>
            </p:cNvSpPr>
            <p:nvPr/>
          </p:nvSpPr>
          <p:spPr bwMode="auto">
            <a:xfrm rot="10800000">
              <a:off x="878" y="1999"/>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9" name="AutoShape 11"/>
            <p:cNvSpPr>
              <a:spLocks noChangeArrowheads="1"/>
            </p:cNvSpPr>
            <p:nvPr/>
          </p:nvSpPr>
          <p:spPr bwMode="auto">
            <a:xfrm rot="10800000">
              <a:off x="1147" y="2028"/>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grpSp>
      <p:pic>
        <p:nvPicPr>
          <p:cNvPr id="27650" name="Picture 2" descr="http://2.bp.blogspot.com/-BP2u-V3w8LM/T9TzngdlFMI/AAAAAAAAAC8/wolHU5fS784/s1600/documento-electronico1.jpg"/>
          <p:cNvPicPr>
            <a:picLocks noChangeAspect="1" noChangeArrowheads="1"/>
          </p:cNvPicPr>
          <p:nvPr/>
        </p:nvPicPr>
        <p:blipFill>
          <a:blip r:embed="rId3"/>
          <a:srcRect/>
          <a:stretch>
            <a:fillRect/>
          </a:stretch>
        </p:blipFill>
        <p:spPr bwMode="auto">
          <a:xfrm>
            <a:off x="0" y="953961"/>
            <a:ext cx="743950" cy="699797"/>
          </a:xfrm>
          <a:prstGeom prst="rect">
            <a:avLst/>
          </a:prstGeom>
          <a:noFill/>
        </p:spPr>
      </p:pic>
      <p:pic>
        <p:nvPicPr>
          <p:cNvPr id="27652" name="Picture 4" descr="http://1.bp.blogspot.com/_nhT1pTOfIsw/TQk55IxaBDI/AAAAAAAAB44/ONlnVOB9sfM/s1600/firma+digita.jpg"/>
          <p:cNvPicPr>
            <a:picLocks noChangeAspect="1" noChangeArrowheads="1"/>
          </p:cNvPicPr>
          <p:nvPr/>
        </p:nvPicPr>
        <p:blipFill>
          <a:blip r:embed="rId4"/>
          <a:srcRect b="14140"/>
          <a:stretch>
            <a:fillRect/>
          </a:stretch>
        </p:blipFill>
        <p:spPr bwMode="auto">
          <a:xfrm>
            <a:off x="1" y="2884395"/>
            <a:ext cx="1211282" cy="834214"/>
          </a:xfrm>
          <a:prstGeom prst="rect">
            <a:avLst/>
          </a:prstGeom>
          <a:ln>
            <a:noFill/>
          </a:ln>
          <a:effectLst>
            <a:softEdge rad="112500"/>
          </a:effectLst>
        </p:spPr>
      </p:pic>
      <p:pic>
        <p:nvPicPr>
          <p:cNvPr id="30" name="Picture 9" descr="Dictamen Fiscal"/>
          <p:cNvPicPr>
            <a:picLocks noChangeAspect="1" noChangeArrowheads="1"/>
          </p:cNvPicPr>
          <p:nvPr/>
        </p:nvPicPr>
        <p:blipFill rotWithShape="1">
          <a:blip r:embed="rId5">
            <a:extLst>
              <a:ext uri="{28A0092B-C50C-407E-A947-70E740481C1C}">
                <a14:useLocalDpi xmlns:a14="http://schemas.microsoft.com/office/drawing/2010/main" val="0"/>
              </a:ext>
            </a:extLst>
          </a:blip>
          <a:srcRect l="41995"/>
          <a:stretch/>
        </p:blipFill>
        <p:spPr bwMode="auto">
          <a:xfrm>
            <a:off x="52" y="4711072"/>
            <a:ext cx="1702680" cy="1378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5 Rectángulo"/>
          <p:cNvSpPr>
            <a:spLocks noChangeArrowheads="1"/>
          </p:cNvSpPr>
          <p:nvPr/>
        </p:nvSpPr>
        <p:spPr bwMode="auto">
          <a:xfrm>
            <a:off x="1135825" y="4892673"/>
            <a:ext cx="1999242" cy="1015663"/>
          </a:xfrm>
          <a:prstGeom prst="rect">
            <a:avLst/>
          </a:prstGeom>
          <a:noFill/>
          <a:ln w="9525">
            <a:noFill/>
            <a:miter lim="800000"/>
            <a:headEnd/>
            <a:tailEnd/>
          </a:ln>
        </p:spPr>
        <p:txBody>
          <a:bodyPr wrap="square">
            <a:spAutoFit/>
          </a:bodyPr>
          <a:lstStyle/>
          <a:p>
            <a:pPr algn="ctr"/>
            <a:r>
              <a:rPr lang="es-MX" sz="2000" b="1" i="1" dirty="0">
                <a:latin typeface="Constantia" pitchFamily="18" charset="0"/>
              </a:rPr>
              <a:t>¿Qué es la Factura Electrónica?</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srcRect/>
          <a:stretch>
            <a:fillRect/>
          </a:stretch>
        </p:blipFill>
        <p:spPr bwMode="auto">
          <a:xfrm>
            <a:off x="88080" y="723637"/>
            <a:ext cx="1533338" cy="1148757"/>
          </a:xfrm>
          <a:prstGeom prst="rect">
            <a:avLst/>
          </a:prstGeom>
          <a:noFill/>
          <a:ln w="9525">
            <a:noFill/>
            <a:miter lim="800000"/>
            <a:headEnd/>
            <a:tailEnd/>
          </a:ln>
        </p:spPr>
      </p:pic>
      <p:pic>
        <p:nvPicPr>
          <p:cNvPr id="2" name="Picture 2"/>
          <p:cNvPicPr>
            <a:picLocks noChangeAspect="1" noChangeArrowheads="1"/>
          </p:cNvPicPr>
          <p:nvPr/>
        </p:nvPicPr>
        <p:blipFill>
          <a:blip r:embed="rId3"/>
          <a:srcRect/>
          <a:stretch>
            <a:fillRect/>
          </a:stretch>
        </p:blipFill>
        <p:spPr bwMode="auto">
          <a:xfrm>
            <a:off x="0" y="527712"/>
            <a:ext cx="5915025" cy="171450"/>
          </a:xfrm>
          <a:prstGeom prst="rect">
            <a:avLst/>
          </a:prstGeom>
          <a:noFill/>
          <a:ln w="9525">
            <a:noFill/>
            <a:miter lim="800000"/>
            <a:headEnd/>
            <a:tailEnd/>
          </a:ln>
        </p:spPr>
      </p:pic>
      <p:sp>
        <p:nvSpPr>
          <p:cNvPr id="3" name="2 Rectángulo"/>
          <p:cNvSpPr/>
          <p:nvPr/>
        </p:nvSpPr>
        <p:spPr>
          <a:xfrm>
            <a:off x="0" y="13648"/>
            <a:ext cx="9144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MX" sz="2800" b="1" dirty="0" smtClean="0">
                <a:solidFill>
                  <a:schemeClr val="tx1"/>
                </a:solidFill>
                <a:latin typeface="Constantia" pitchFamily="18" charset="0"/>
              </a:rPr>
              <a:t>Definiciones </a:t>
            </a:r>
          </a:p>
        </p:txBody>
      </p:sp>
      <p:sp>
        <p:nvSpPr>
          <p:cNvPr id="4" name="5 Rectángulo"/>
          <p:cNvSpPr>
            <a:spLocks noChangeArrowheads="1"/>
          </p:cNvSpPr>
          <p:nvPr/>
        </p:nvSpPr>
        <p:spPr bwMode="auto">
          <a:xfrm>
            <a:off x="1875798" y="2795811"/>
            <a:ext cx="1784871" cy="707886"/>
          </a:xfrm>
          <a:prstGeom prst="rect">
            <a:avLst/>
          </a:prstGeom>
          <a:noFill/>
          <a:ln w="9525">
            <a:noFill/>
            <a:miter lim="800000"/>
            <a:headEnd/>
            <a:tailEnd/>
          </a:ln>
        </p:spPr>
        <p:txBody>
          <a:bodyPr wrap="square">
            <a:spAutoFit/>
          </a:bodyPr>
          <a:lstStyle/>
          <a:p>
            <a:pPr algn="ctr"/>
            <a:r>
              <a:rPr lang="es-MX" sz="2000" b="1" i="1" dirty="0">
                <a:latin typeface="Constantia" pitchFamily="18" charset="0"/>
              </a:rPr>
              <a:t>¿Qué </a:t>
            </a:r>
            <a:r>
              <a:rPr lang="es-MX" sz="2000" b="1" i="1" dirty="0" smtClean="0">
                <a:latin typeface="Constantia" pitchFamily="18" charset="0"/>
              </a:rPr>
              <a:t>es un Sello Digital?</a:t>
            </a:r>
            <a:endParaRPr lang="es-MX" sz="2000" b="1" i="1" dirty="0">
              <a:latin typeface="Constantia" pitchFamily="18" charset="0"/>
            </a:endParaRPr>
          </a:p>
        </p:txBody>
      </p:sp>
      <p:sp>
        <p:nvSpPr>
          <p:cNvPr id="5" name="7 Rectángulo"/>
          <p:cNvSpPr>
            <a:spLocks noChangeArrowheads="1"/>
          </p:cNvSpPr>
          <p:nvPr/>
        </p:nvSpPr>
        <p:spPr bwMode="auto">
          <a:xfrm>
            <a:off x="1839353" y="4857284"/>
            <a:ext cx="1964888" cy="830997"/>
          </a:xfrm>
          <a:prstGeom prst="rect">
            <a:avLst/>
          </a:prstGeom>
          <a:noFill/>
          <a:ln w="9525">
            <a:noFill/>
            <a:miter lim="800000"/>
            <a:headEnd/>
            <a:tailEnd/>
          </a:ln>
        </p:spPr>
        <p:txBody>
          <a:bodyPr wrap="square">
            <a:spAutoFit/>
          </a:bodyPr>
          <a:lstStyle/>
          <a:p>
            <a:pPr algn="ctr"/>
            <a:r>
              <a:rPr lang="es-MX" sz="2400" b="1" i="1" dirty="0">
                <a:latin typeface="Constantia" pitchFamily="18" charset="0"/>
              </a:rPr>
              <a:t>¿Qué es el XML?</a:t>
            </a:r>
          </a:p>
        </p:txBody>
      </p:sp>
      <p:sp>
        <p:nvSpPr>
          <p:cNvPr id="6" name="9 Rectángulo"/>
          <p:cNvSpPr>
            <a:spLocks noChangeArrowheads="1"/>
          </p:cNvSpPr>
          <p:nvPr/>
        </p:nvSpPr>
        <p:spPr bwMode="auto">
          <a:xfrm>
            <a:off x="1875799" y="699162"/>
            <a:ext cx="1784870" cy="1323439"/>
          </a:xfrm>
          <a:prstGeom prst="rect">
            <a:avLst/>
          </a:prstGeom>
          <a:noFill/>
          <a:ln w="9525">
            <a:noFill/>
            <a:miter lim="800000"/>
            <a:headEnd/>
            <a:tailEnd/>
          </a:ln>
        </p:spPr>
        <p:txBody>
          <a:bodyPr wrap="square">
            <a:spAutoFit/>
          </a:bodyPr>
          <a:lstStyle/>
          <a:p>
            <a:pPr algn="ctr"/>
            <a:r>
              <a:rPr lang="es-MX" sz="2000" b="1" i="1" dirty="0">
                <a:latin typeface="Constantia" pitchFamily="18" charset="0"/>
              </a:rPr>
              <a:t>¿Qué </a:t>
            </a:r>
            <a:r>
              <a:rPr lang="es-MX" sz="2000" b="1" i="1" dirty="0" smtClean="0">
                <a:latin typeface="Constantia" pitchFamily="18" charset="0"/>
              </a:rPr>
              <a:t>en un Certificado de Sello Digital?</a:t>
            </a:r>
            <a:endParaRPr lang="es-MX" sz="2000" b="1" i="1" dirty="0">
              <a:latin typeface="Constantia" pitchFamily="18" charset="0"/>
            </a:endParaRPr>
          </a:p>
        </p:txBody>
      </p:sp>
      <p:grpSp>
        <p:nvGrpSpPr>
          <p:cNvPr id="7" name="Group 5"/>
          <p:cNvGrpSpPr>
            <a:grpSpLocks/>
          </p:cNvGrpSpPr>
          <p:nvPr/>
        </p:nvGrpSpPr>
        <p:grpSpPr bwMode="auto">
          <a:xfrm rot="10800000">
            <a:off x="88080" y="1839828"/>
            <a:ext cx="9055920" cy="207336"/>
            <a:chOff x="53" y="1989"/>
            <a:chExt cx="4896" cy="191"/>
          </a:xfrm>
          <a:solidFill>
            <a:srgbClr val="FF0000"/>
          </a:solidFill>
        </p:grpSpPr>
        <p:sp>
          <p:nvSpPr>
            <p:cNvPr id="8" name="Line 6"/>
            <p:cNvSpPr>
              <a:spLocks noChangeShapeType="1"/>
            </p:cNvSpPr>
            <p:nvPr/>
          </p:nvSpPr>
          <p:spPr bwMode="auto">
            <a:xfrm flipV="1">
              <a:off x="53" y="2060"/>
              <a:ext cx="4896" cy="18"/>
            </a:xfrm>
            <a:prstGeom prst="line">
              <a:avLst/>
            </a:prstGeom>
            <a:grpFill/>
            <a:ln w="28575">
              <a:solidFill>
                <a:srgbClr val="FF0000"/>
              </a:solidFill>
              <a:round/>
              <a:headEnd/>
              <a:tailEnd/>
            </a:ln>
            <a:scene3d>
              <a:camera prst="orthographicFront"/>
              <a:lightRig rig="threePt" dir="t"/>
            </a:scene3d>
            <a:sp3d>
              <a:bevelT/>
            </a:sp3d>
          </p:spPr>
          <p:txBody>
            <a:bodyPr wrap="none" anchor="ctr">
              <a:spAutoFit/>
            </a:bodyPr>
            <a:lstStyle/>
            <a:p>
              <a:endParaRPr lang="es-MX" dirty="0"/>
            </a:p>
          </p:txBody>
        </p:sp>
        <p:sp>
          <p:nvSpPr>
            <p:cNvPr id="9" name="AutoShape 7"/>
            <p:cNvSpPr>
              <a:spLocks noChangeArrowheads="1"/>
            </p:cNvSpPr>
            <p:nvPr/>
          </p:nvSpPr>
          <p:spPr bwMode="auto">
            <a:xfrm rot="10800000">
              <a:off x="884" y="1996"/>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0" name="AutoShape 8"/>
            <p:cNvSpPr>
              <a:spLocks noChangeArrowheads="1"/>
            </p:cNvSpPr>
            <p:nvPr/>
          </p:nvSpPr>
          <p:spPr bwMode="auto">
            <a:xfrm rot="10800000">
              <a:off x="1153" y="2025"/>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1" name="AutoShape 9"/>
            <p:cNvSpPr>
              <a:spLocks noChangeArrowheads="1"/>
            </p:cNvSpPr>
            <p:nvPr/>
          </p:nvSpPr>
          <p:spPr bwMode="auto">
            <a:xfrm rot="10800000">
              <a:off x="572" y="1989"/>
              <a:ext cx="218" cy="191"/>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2" name="AutoShape 10"/>
            <p:cNvSpPr>
              <a:spLocks noChangeArrowheads="1"/>
            </p:cNvSpPr>
            <p:nvPr/>
          </p:nvSpPr>
          <p:spPr bwMode="auto">
            <a:xfrm rot="10800000">
              <a:off x="878" y="1999"/>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3" name="AutoShape 11"/>
            <p:cNvSpPr>
              <a:spLocks noChangeArrowheads="1"/>
            </p:cNvSpPr>
            <p:nvPr/>
          </p:nvSpPr>
          <p:spPr bwMode="auto">
            <a:xfrm rot="10800000">
              <a:off x="1147" y="2028"/>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grpSp>
      <p:grpSp>
        <p:nvGrpSpPr>
          <p:cNvPr id="14" name="Group 5"/>
          <p:cNvGrpSpPr>
            <a:grpSpLocks/>
          </p:cNvGrpSpPr>
          <p:nvPr/>
        </p:nvGrpSpPr>
        <p:grpSpPr bwMode="auto">
          <a:xfrm>
            <a:off x="88080" y="4396305"/>
            <a:ext cx="9020330" cy="196112"/>
            <a:chOff x="53" y="1989"/>
            <a:chExt cx="4896" cy="191"/>
          </a:xfrm>
          <a:solidFill>
            <a:srgbClr val="FF0000"/>
          </a:solidFill>
        </p:grpSpPr>
        <p:sp>
          <p:nvSpPr>
            <p:cNvPr id="15" name="Line 6"/>
            <p:cNvSpPr>
              <a:spLocks noChangeShapeType="1"/>
            </p:cNvSpPr>
            <p:nvPr/>
          </p:nvSpPr>
          <p:spPr bwMode="auto">
            <a:xfrm flipV="1">
              <a:off x="53" y="2060"/>
              <a:ext cx="4896" cy="18"/>
            </a:xfrm>
            <a:prstGeom prst="line">
              <a:avLst/>
            </a:prstGeom>
            <a:grpFill/>
            <a:ln w="28575">
              <a:solidFill>
                <a:srgbClr val="FF0000"/>
              </a:solidFill>
              <a:round/>
              <a:headEnd/>
              <a:tailEnd/>
            </a:ln>
            <a:scene3d>
              <a:camera prst="orthographicFront"/>
              <a:lightRig rig="threePt" dir="t"/>
            </a:scene3d>
            <a:sp3d>
              <a:bevelT/>
            </a:sp3d>
          </p:spPr>
          <p:txBody>
            <a:bodyPr wrap="none" anchor="ctr">
              <a:spAutoFit/>
            </a:bodyPr>
            <a:lstStyle/>
            <a:p>
              <a:endParaRPr lang="es-MX" dirty="0"/>
            </a:p>
          </p:txBody>
        </p:sp>
        <p:sp>
          <p:nvSpPr>
            <p:cNvPr id="16" name="AutoShape 7"/>
            <p:cNvSpPr>
              <a:spLocks noChangeArrowheads="1"/>
            </p:cNvSpPr>
            <p:nvPr/>
          </p:nvSpPr>
          <p:spPr bwMode="auto">
            <a:xfrm rot="10800000">
              <a:off x="884" y="1996"/>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7" name="AutoShape 8"/>
            <p:cNvSpPr>
              <a:spLocks noChangeArrowheads="1"/>
            </p:cNvSpPr>
            <p:nvPr/>
          </p:nvSpPr>
          <p:spPr bwMode="auto">
            <a:xfrm rot="10800000">
              <a:off x="1153" y="2025"/>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8" name="AutoShape 9"/>
            <p:cNvSpPr>
              <a:spLocks noChangeArrowheads="1"/>
            </p:cNvSpPr>
            <p:nvPr/>
          </p:nvSpPr>
          <p:spPr bwMode="auto">
            <a:xfrm rot="10800000">
              <a:off x="572" y="1989"/>
              <a:ext cx="218" cy="191"/>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19" name="AutoShape 10"/>
            <p:cNvSpPr>
              <a:spLocks noChangeArrowheads="1"/>
            </p:cNvSpPr>
            <p:nvPr/>
          </p:nvSpPr>
          <p:spPr bwMode="auto">
            <a:xfrm rot="10800000">
              <a:off x="878" y="1999"/>
              <a:ext cx="184" cy="166"/>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sp>
          <p:nvSpPr>
            <p:cNvPr id="20" name="AutoShape 11"/>
            <p:cNvSpPr>
              <a:spLocks noChangeArrowheads="1"/>
            </p:cNvSpPr>
            <p:nvPr/>
          </p:nvSpPr>
          <p:spPr bwMode="auto">
            <a:xfrm rot="10800000">
              <a:off x="1147" y="2028"/>
              <a:ext cx="167" cy="125"/>
            </a:xfrm>
            <a:prstGeom prst="flowChartPreparation">
              <a:avLst/>
            </a:prstGeom>
            <a:ln>
              <a:headEnd/>
              <a:tailEnd/>
            </a:ln>
          </p:spPr>
          <p:style>
            <a:lnRef idx="0">
              <a:schemeClr val="dk1"/>
            </a:lnRef>
            <a:fillRef idx="3">
              <a:schemeClr val="dk1"/>
            </a:fillRef>
            <a:effectRef idx="3">
              <a:schemeClr val="dk1"/>
            </a:effectRef>
            <a:fontRef idx="minor">
              <a:schemeClr val="lt1"/>
            </a:fontRef>
          </p:style>
          <p:txBody>
            <a:bodyPr anchor="ctr">
              <a:spAutoFit/>
            </a:bodyPr>
            <a:lstStyle/>
            <a:p>
              <a:endParaRPr lang="es-MX" dirty="0"/>
            </a:p>
          </p:txBody>
        </p:sp>
      </p:grpSp>
      <p:sp>
        <p:nvSpPr>
          <p:cNvPr id="21" name="20 Rectángulo"/>
          <p:cNvSpPr/>
          <p:nvPr/>
        </p:nvSpPr>
        <p:spPr>
          <a:xfrm>
            <a:off x="3432412" y="890234"/>
            <a:ext cx="5711588" cy="1077218"/>
          </a:xfrm>
          <a:prstGeom prst="rect">
            <a:avLst/>
          </a:prstGeom>
        </p:spPr>
        <p:txBody>
          <a:bodyPr wrap="square">
            <a:spAutoFit/>
          </a:bodyPr>
          <a:lstStyle/>
          <a:p>
            <a:pPr algn="ctr">
              <a:spcBef>
                <a:spcPts val="0"/>
              </a:spcBef>
              <a:buFont typeface="Garamond" pitchFamily="18" charset="0"/>
              <a:buNone/>
              <a:defRPr/>
            </a:pPr>
            <a:r>
              <a:rPr lang="es-MX" sz="1600" dirty="0" smtClean="0">
                <a:latin typeface="Constantia" pitchFamily="18" charset="0"/>
                <a:cs typeface="Calibri" pitchFamily="34" charset="0"/>
              </a:rPr>
              <a:t>Es una Firma Electrónica Avanzada de propósito específico, asociada a un mensaje de datos, que en el caso de los Comprobantes Fiscales Digitales permitirá identificar plenamente  al  emisor del comprobante. </a:t>
            </a:r>
            <a:endParaRPr lang="es-MX" sz="1600" b="1" dirty="0">
              <a:latin typeface="Constantia" pitchFamily="18" charset="0"/>
              <a:cs typeface="Calibri" pitchFamily="34" charset="0"/>
            </a:endParaRPr>
          </a:p>
        </p:txBody>
      </p:sp>
      <p:sp>
        <p:nvSpPr>
          <p:cNvPr id="22" name="21 Rectángulo"/>
          <p:cNvSpPr/>
          <p:nvPr/>
        </p:nvSpPr>
        <p:spPr>
          <a:xfrm>
            <a:off x="3489196" y="2544089"/>
            <a:ext cx="5496382" cy="1323439"/>
          </a:xfrm>
          <a:prstGeom prst="rect">
            <a:avLst/>
          </a:prstGeom>
        </p:spPr>
        <p:txBody>
          <a:bodyPr wrap="square">
            <a:spAutoFit/>
          </a:bodyPr>
          <a:lstStyle/>
          <a:p>
            <a:pPr marL="268288" indent="-268288" algn="ctr">
              <a:spcAft>
                <a:spcPts val="0"/>
              </a:spcAft>
              <a:buClr>
                <a:schemeClr val="accent1">
                  <a:lumMod val="75000"/>
                </a:schemeClr>
              </a:buClr>
              <a:buFont typeface="Arial" pitchFamily="34" charset="0"/>
              <a:buChar char="•"/>
              <a:defRPr/>
            </a:pPr>
            <a:r>
              <a:rPr lang="es-MX" sz="1600" dirty="0" smtClean="0">
                <a:latin typeface="Constantia" pitchFamily="18" charset="0"/>
                <a:cs typeface="Calibri" pitchFamily="34" charset="0"/>
              </a:rPr>
              <a:t>Es un mensaje electrónico que acredita que un documento digital fue recibido, y se presumirá salvo prueba en contrario que se recibió en la hora y fecha que se consigne en el documento digital, pudiéndose verificar  así  su autenticidad. </a:t>
            </a:r>
            <a:endParaRPr lang="es-MX" sz="1600" dirty="0">
              <a:latin typeface="Constantia" pitchFamily="18" charset="0"/>
              <a:cs typeface="Calibri" pitchFamily="34" charset="0"/>
            </a:endParaRPr>
          </a:p>
        </p:txBody>
      </p:sp>
      <p:sp>
        <p:nvSpPr>
          <p:cNvPr id="23" name="22 Rectángulo"/>
          <p:cNvSpPr/>
          <p:nvPr/>
        </p:nvSpPr>
        <p:spPr>
          <a:xfrm>
            <a:off x="3489196" y="4521607"/>
            <a:ext cx="5496382" cy="1785104"/>
          </a:xfrm>
          <a:prstGeom prst="rect">
            <a:avLst/>
          </a:prstGeom>
        </p:spPr>
        <p:txBody>
          <a:bodyPr wrap="square">
            <a:spAutoFit/>
          </a:bodyPr>
          <a:lstStyle/>
          <a:p>
            <a:pPr marL="268288" indent="-268288" algn="ctr">
              <a:spcAft>
                <a:spcPts val="600"/>
              </a:spcAft>
              <a:buClr>
                <a:schemeClr val="accent1">
                  <a:lumMod val="75000"/>
                </a:schemeClr>
              </a:buClr>
              <a:buFont typeface="Arial" pitchFamily="34" charset="0"/>
              <a:buChar char="•"/>
              <a:defRPr/>
            </a:pPr>
            <a:r>
              <a:rPr lang="es-MX" sz="1600" kern="0" dirty="0" smtClean="0">
                <a:latin typeface="Constantia" pitchFamily="18" charset="0"/>
              </a:rPr>
              <a:t>Es un lenguaje que permite organizar datos o información mediante etiquetas</a:t>
            </a:r>
          </a:p>
          <a:p>
            <a:pPr marL="268288" indent="-268288" algn="ctr">
              <a:spcAft>
                <a:spcPts val="600"/>
              </a:spcAft>
              <a:buClr>
                <a:schemeClr val="accent1">
                  <a:lumMod val="75000"/>
                </a:schemeClr>
              </a:buClr>
              <a:buFont typeface="Arial" pitchFamily="34" charset="0"/>
              <a:buChar char="•"/>
              <a:defRPr/>
            </a:pPr>
            <a:r>
              <a:rPr lang="es-MX" sz="1600" kern="0" dirty="0" smtClean="0">
                <a:latin typeface="Constantia" pitchFamily="18" charset="0"/>
              </a:rPr>
              <a:t>Crea archivos de texto, organizados con etiquetas que contienen información de manera estructurada.</a:t>
            </a:r>
          </a:p>
          <a:p>
            <a:pPr marL="268288" indent="-268288" algn="ctr">
              <a:spcAft>
                <a:spcPts val="600"/>
              </a:spcAft>
              <a:buClr>
                <a:schemeClr val="accent1">
                  <a:lumMod val="75000"/>
                </a:schemeClr>
              </a:buClr>
              <a:buFont typeface="Arial" pitchFamily="34" charset="0"/>
              <a:buChar char="•"/>
              <a:defRPr/>
            </a:pPr>
            <a:r>
              <a:rPr lang="es-MX" sz="1600" kern="0" dirty="0" smtClean="0">
                <a:latin typeface="Constantia" pitchFamily="18" charset="0"/>
              </a:rPr>
              <a:t>Permite la definición de un estándar para el manejo de información</a:t>
            </a:r>
            <a:endParaRPr lang="es-MX" sz="1600" dirty="0">
              <a:latin typeface="Constantia" pitchFamily="18" charset="0"/>
              <a:cs typeface="Calibri" pitchFamily="34" charset="0"/>
            </a:endParaRPr>
          </a:p>
        </p:txBody>
      </p:sp>
      <p:sp>
        <p:nvSpPr>
          <p:cNvPr id="24" name="23 Rectángulo"/>
          <p:cNvSpPr/>
          <p:nvPr/>
        </p:nvSpPr>
        <p:spPr>
          <a:xfrm>
            <a:off x="1292147" y="5621849"/>
            <a:ext cx="2630844" cy="584775"/>
          </a:xfrm>
          <a:prstGeom prst="rect">
            <a:avLst/>
          </a:prstGeom>
        </p:spPr>
        <p:txBody>
          <a:bodyPr wrap="square">
            <a:spAutoFit/>
          </a:bodyPr>
          <a:lstStyle/>
          <a:p>
            <a:pPr marL="442913" indent="-442913" algn="ctr" fontAlgn="auto">
              <a:spcBef>
                <a:spcPct val="50000"/>
              </a:spcBef>
              <a:spcAft>
                <a:spcPts val="0"/>
              </a:spcAft>
              <a:defRPr/>
            </a:pPr>
            <a:r>
              <a:rPr lang="es-MX" sz="1600" b="1" i="1" kern="0" dirty="0">
                <a:solidFill>
                  <a:schemeClr val="accent2">
                    <a:lumMod val="60000"/>
                    <a:lumOff val="40000"/>
                  </a:schemeClr>
                </a:solidFill>
                <a:latin typeface="Constantia" pitchFamily="18" charset="0"/>
              </a:rPr>
              <a:t>e</a:t>
            </a:r>
            <a:r>
              <a:rPr lang="es-MX" sz="1600" b="1" i="1" kern="0" dirty="0">
                <a:solidFill>
                  <a:srgbClr val="FF0000"/>
                </a:solidFill>
                <a:latin typeface="Constantia" pitchFamily="18" charset="0"/>
              </a:rPr>
              <a:t>X</a:t>
            </a:r>
            <a:r>
              <a:rPr lang="es-MX" sz="1600" b="1" i="1" kern="0" dirty="0">
                <a:solidFill>
                  <a:schemeClr val="accent2">
                    <a:lumMod val="60000"/>
                    <a:lumOff val="40000"/>
                  </a:schemeClr>
                </a:solidFill>
                <a:latin typeface="Constantia" pitchFamily="18" charset="0"/>
              </a:rPr>
              <a:t>tensible</a:t>
            </a:r>
            <a:r>
              <a:rPr lang="es-MX" sz="1600" b="1" i="1" kern="0" dirty="0">
                <a:solidFill>
                  <a:srgbClr val="C00000"/>
                </a:solidFill>
                <a:latin typeface="Constantia" pitchFamily="18" charset="0"/>
              </a:rPr>
              <a:t> </a:t>
            </a:r>
            <a:r>
              <a:rPr lang="es-MX" sz="1600" b="1" i="1" kern="0" dirty="0">
                <a:solidFill>
                  <a:srgbClr val="FF0000"/>
                </a:solidFill>
                <a:latin typeface="Constantia" pitchFamily="18" charset="0"/>
              </a:rPr>
              <a:t>M</a:t>
            </a:r>
            <a:r>
              <a:rPr lang="es-MX" sz="1600" b="1" i="1" kern="0" dirty="0">
                <a:solidFill>
                  <a:schemeClr val="accent2">
                    <a:lumMod val="60000"/>
                    <a:lumOff val="40000"/>
                  </a:schemeClr>
                </a:solidFill>
                <a:latin typeface="Constantia" pitchFamily="18" charset="0"/>
              </a:rPr>
              <a:t>arkup </a:t>
            </a:r>
            <a:r>
              <a:rPr lang="es-MX" sz="1600" b="1" i="1" kern="0" dirty="0">
                <a:solidFill>
                  <a:srgbClr val="FF0000"/>
                </a:solidFill>
                <a:latin typeface="Constantia" pitchFamily="18" charset="0"/>
              </a:rPr>
              <a:t>L</a:t>
            </a:r>
            <a:r>
              <a:rPr lang="es-MX" sz="1600" b="1" i="1" kern="0" dirty="0">
                <a:solidFill>
                  <a:schemeClr val="accent2">
                    <a:lumMod val="60000"/>
                    <a:lumOff val="40000"/>
                  </a:schemeClr>
                </a:solidFill>
                <a:latin typeface="Constantia" pitchFamily="18" charset="0"/>
              </a:rPr>
              <a:t>anguage</a:t>
            </a:r>
          </a:p>
        </p:txBody>
      </p:sp>
      <p:pic>
        <p:nvPicPr>
          <p:cNvPr id="26627" name="Picture 3" descr="http://misfacturasnet.files.wordpress.com/2013/03/02.jpg"/>
          <p:cNvPicPr>
            <a:picLocks noChangeAspect="1" noChangeArrowheads="1"/>
          </p:cNvPicPr>
          <p:nvPr/>
        </p:nvPicPr>
        <p:blipFill>
          <a:blip r:embed="rId4"/>
          <a:srcRect/>
          <a:stretch>
            <a:fillRect/>
          </a:stretch>
        </p:blipFill>
        <p:spPr bwMode="auto">
          <a:xfrm>
            <a:off x="88079" y="2544089"/>
            <a:ext cx="1662318" cy="1323527"/>
          </a:xfrm>
          <a:prstGeom prst="rect">
            <a:avLst/>
          </a:prstGeom>
          <a:noFill/>
        </p:spPr>
      </p:pic>
      <p:pic>
        <p:nvPicPr>
          <p:cNvPr id="26629" name="Picture 5" descr="http://tingsystems.com/wp-content/uploads/2012/01/xml1.png"/>
          <p:cNvPicPr>
            <a:picLocks noChangeAspect="1" noChangeArrowheads="1"/>
          </p:cNvPicPr>
          <p:nvPr/>
        </p:nvPicPr>
        <p:blipFill>
          <a:blip r:embed="rId5"/>
          <a:srcRect/>
          <a:stretch>
            <a:fillRect/>
          </a:stretch>
        </p:blipFill>
        <p:spPr bwMode="auto">
          <a:xfrm>
            <a:off x="123579" y="4889045"/>
            <a:ext cx="1168568" cy="1168568"/>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www.factureya.com/web/images/image-3.jpg"/>
          <p:cNvPicPr>
            <a:picLocks noChangeAspect="1" noChangeArrowheads="1"/>
          </p:cNvPicPr>
          <p:nvPr/>
        </p:nvPicPr>
        <p:blipFill>
          <a:blip r:embed="rId2"/>
          <a:srcRect l="17384" t="5617" r="29477"/>
          <a:stretch>
            <a:fillRect/>
          </a:stretch>
        </p:blipFill>
        <p:spPr bwMode="auto">
          <a:xfrm>
            <a:off x="306339" y="1108006"/>
            <a:ext cx="1540157" cy="2025952"/>
          </a:xfrm>
          <a:prstGeom prst="rect">
            <a:avLst/>
          </a:prstGeom>
          <a:noFill/>
        </p:spPr>
      </p:pic>
      <p:sp>
        <p:nvSpPr>
          <p:cNvPr id="2" name="1 CuadroTexto"/>
          <p:cNvSpPr txBox="1"/>
          <p:nvPr/>
        </p:nvSpPr>
        <p:spPr>
          <a:xfrm>
            <a:off x="0" y="117460"/>
            <a:ext cx="8116364" cy="461665"/>
          </a:xfrm>
          <a:prstGeom prst="rect">
            <a:avLst/>
          </a:prstGeom>
          <a:noFill/>
        </p:spPr>
        <p:txBody>
          <a:bodyPr wrap="square" rtlCol="0">
            <a:spAutoFit/>
          </a:bodyPr>
          <a:lstStyle/>
          <a:p>
            <a:r>
              <a:rPr lang="es-MX" sz="2400" b="1" dirty="0" smtClean="0">
                <a:latin typeface="Constantia" pitchFamily="18" charset="0"/>
                <a:ea typeface="ＭＳ Ｐゴシック" pitchFamily="34" charset="-128"/>
                <a:cs typeface="ＭＳ Ｐゴシック" charset="-128"/>
              </a:rPr>
              <a:t>¿Qué es un Proveedor de Factura Electrónica? </a:t>
            </a:r>
            <a:endParaRPr lang="es-MX" sz="2400" dirty="0">
              <a:latin typeface="Constantia" pitchFamily="18" charset="0"/>
            </a:endParaRPr>
          </a:p>
        </p:txBody>
      </p:sp>
      <p:pic>
        <p:nvPicPr>
          <p:cNvPr id="3" name="Picture 2"/>
          <p:cNvPicPr>
            <a:picLocks noChangeAspect="1" noChangeArrowheads="1"/>
          </p:cNvPicPr>
          <p:nvPr/>
        </p:nvPicPr>
        <p:blipFill>
          <a:blip r:embed="rId3"/>
          <a:srcRect/>
          <a:stretch>
            <a:fillRect/>
          </a:stretch>
        </p:blipFill>
        <p:spPr bwMode="auto">
          <a:xfrm>
            <a:off x="0" y="566077"/>
            <a:ext cx="6576164" cy="190613"/>
          </a:xfrm>
          <a:prstGeom prst="rect">
            <a:avLst/>
          </a:prstGeom>
          <a:noFill/>
          <a:ln w="9525">
            <a:noFill/>
            <a:miter lim="800000"/>
            <a:headEnd/>
            <a:tailEnd/>
          </a:ln>
        </p:spPr>
      </p:pic>
      <p:sp>
        <p:nvSpPr>
          <p:cNvPr id="4" name="3 CuadroTexto">
            <a:hlinkClick r:id="" action="ppaction://noaction" highlightClick="1"/>
          </p:cNvPr>
          <p:cNvSpPr txBox="1"/>
          <p:nvPr/>
        </p:nvSpPr>
        <p:spPr>
          <a:xfrm>
            <a:off x="2419928" y="1112663"/>
            <a:ext cx="6123708" cy="2739211"/>
          </a:xfrm>
          <a:prstGeom prst="rect">
            <a:avLst/>
          </a:prstGeom>
        </p:spPr>
        <p:txBody>
          <a:bodyPr wrap="square">
            <a:spAutoFit/>
          </a:bodyPr>
          <a:lstStyle/>
          <a:p>
            <a:pPr marL="268288" indent="-268288">
              <a:lnSpc>
                <a:spcPct val="150000"/>
              </a:lnSpc>
              <a:spcAft>
                <a:spcPts val="600"/>
              </a:spcAft>
              <a:buClr>
                <a:schemeClr val="accent1">
                  <a:lumMod val="75000"/>
                </a:schemeClr>
              </a:buClr>
              <a:buFont typeface="Arial" pitchFamily="34" charset="0"/>
              <a:buChar char="•"/>
              <a:defRPr/>
            </a:pPr>
            <a:r>
              <a:rPr lang="es-MX" kern="0" dirty="0" smtClean="0">
                <a:solidFill>
                  <a:schemeClr val="tx1"/>
                </a:solidFill>
                <a:latin typeface="Constantia" pitchFamily="18" charset="0"/>
                <a:ea typeface="MS PGothic" pitchFamily="34" charset="-128"/>
              </a:rPr>
              <a:t>Es la persona moral que cuenta con autorización del SAT para validar los CFDI generados por los contribuyentes, asignarles el folio e incorporarles el sello digital del SAT. </a:t>
            </a:r>
          </a:p>
          <a:p>
            <a:pPr marL="268288" indent="-268288">
              <a:lnSpc>
                <a:spcPct val="150000"/>
              </a:lnSpc>
              <a:spcAft>
                <a:spcPts val="600"/>
              </a:spcAft>
              <a:buClr>
                <a:schemeClr val="accent1">
                  <a:lumMod val="75000"/>
                </a:schemeClr>
              </a:buClr>
              <a:defRPr/>
            </a:pPr>
            <a:endParaRPr lang="es-MX" kern="0" dirty="0" smtClean="0">
              <a:solidFill>
                <a:schemeClr val="tx1"/>
              </a:solidFill>
              <a:latin typeface="Constantia" pitchFamily="18" charset="0"/>
              <a:ea typeface="MS PGothic" pitchFamily="34" charset="-128"/>
            </a:endParaRPr>
          </a:p>
          <a:p>
            <a:pPr marL="268288" indent="-268288">
              <a:lnSpc>
                <a:spcPct val="150000"/>
              </a:lnSpc>
              <a:spcAft>
                <a:spcPts val="600"/>
              </a:spcAft>
              <a:buClr>
                <a:schemeClr val="accent1">
                  <a:lumMod val="75000"/>
                </a:schemeClr>
              </a:buClr>
              <a:buFont typeface="Arial" pitchFamily="34" charset="0"/>
              <a:buChar char="•"/>
              <a:defRPr/>
            </a:pPr>
            <a:r>
              <a:rPr lang="es-MX" kern="0" dirty="0" smtClean="0">
                <a:solidFill>
                  <a:schemeClr val="tx1"/>
                </a:solidFill>
                <a:latin typeface="Constantia" pitchFamily="18" charset="0"/>
                <a:ea typeface="MS PGothic" pitchFamily="34" charset="-128"/>
              </a:rPr>
              <a:t>Así mismo, tiene como obligación, enviar al SAT copia de los CFDI que validen de sus clientes.</a:t>
            </a:r>
          </a:p>
        </p:txBody>
      </p:sp>
      <p:pic>
        <p:nvPicPr>
          <p:cNvPr id="23556" name="Picture 4" descr="http://certificacionpac.com/wp-content/uploads/2013/04/ser-pac-290x150.png"/>
          <p:cNvPicPr>
            <a:picLocks noChangeAspect="1" noChangeArrowheads="1"/>
          </p:cNvPicPr>
          <p:nvPr/>
        </p:nvPicPr>
        <p:blipFill>
          <a:blip r:embed="rId4"/>
          <a:srcRect/>
          <a:stretch>
            <a:fillRect/>
          </a:stretch>
        </p:blipFill>
        <p:spPr bwMode="auto">
          <a:xfrm>
            <a:off x="306338" y="3995542"/>
            <a:ext cx="3594623" cy="2071878"/>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oblada"/>
          <p:cNvSpPr/>
          <p:nvPr/>
        </p:nvSpPr>
        <p:spPr>
          <a:xfrm flipH="1">
            <a:off x="3066076" y="2520013"/>
            <a:ext cx="5550302" cy="2659029"/>
          </a:xfrm>
          <a:prstGeom prst="bentArrow">
            <a:avLst>
              <a:gd name="adj1" fmla="val 34677"/>
              <a:gd name="adj2" fmla="val 26275"/>
              <a:gd name="adj3" fmla="val 0"/>
              <a:gd name="adj4" fmla="val 85967"/>
            </a:avLst>
          </a:prstGeom>
          <a:solidFill>
            <a:schemeClr val="bg1">
              <a:lumMod val="95000"/>
              <a:alpha val="50196"/>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chemeClr val="tx1"/>
              </a:solidFill>
              <a:latin typeface="Constantia" pitchFamily="18" charset="0"/>
            </a:endParaRPr>
          </a:p>
        </p:txBody>
      </p:sp>
      <p:sp>
        <p:nvSpPr>
          <p:cNvPr id="4" name="3 Flecha doblada"/>
          <p:cNvSpPr/>
          <p:nvPr/>
        </p:nvSpPr>
        <p:spPr>
          <a:xfrm>
            <a:off x="56810" y="2507537"/>
            <a:ext cx="2954815" cy="2659029"/>
          </a:xfrm>
          <a:prstGeom prst="bentArrow">
            <a:avLst>
              <a:gd name="adj1" fmla="val 34677"/>
              <a:gd name="adj2" fmla="val 26275"/>
              <a:gd name="adj3" fmla="val 0"/>
              <a:gd name="adj4" fmla="val 85967"/>
            </a:avLst>
          </a:prstGeom>
          <a:solidFill>
            <a:schemeClr val="bg1">
              <a:lumMod val="95000"/>
              <a:alpha val="49804"/>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chemeClr val="tx1"/>
              </a:solidFill>
              <a:latin typeface="Constantia" pitchFamily="18" charset="0"/>
            </a:endParaRPr>
          </a:p>
        </p:txBody>
      </p:sp>
      <p:sp>
        <p:nvSpPr>
          <p:cNvPr id="5" name="4 Rectángulo redondeado"/>
          <p:cNvSpPr/>
          <p:nvPr/>
        </p:nvSpPr>
        <p:spPr bwMode="auto">
          <a:xfrm>
            <a:off x="56109" y="4540046"/>
            <a:ext cx="928688" cy="928688"/>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6" name="55 Pentágono"/>
          <p:cNvSpPr>
            <a:spLocks noChangeArrowheads="1"/>
          </p:cNvSpPr>
          <p:nvPr/>
        </p:nvSpPr>
        <p:spPr bwMode="auto">
          <a:xfrm>
            <a:off x="541337" y="1327817"/>
            <a:ext cx="1714500" cy="1643062"/>
          </a:xfrm>
          <a:prstGeom prst="homePlate">
            <a:avLst>
              <a:gd name="adj" fmla="val 25347"/>
            </a:avLst>
          </a:prstGeom>
          <a:solidFill>
            <a:srgbClr val="A9DA74"/>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endParaRPr lang="es-MX" sz="1400">
              <a:latin typeface="Constantia" pitchFamily="18" charset="0"/>
            </a:endParaRPr>
          </a:p>
        </p:txBody>
      </p:sp>
      <p:sp>
        <p:nvSpPr>
          <p:cNvPr id="7" name="71 Cheurón"/>
          <p:cNvSpPr>
            <a:spLocks noChangeArrowheads="1"/>
          </p:cNvSpPr>
          <p:nvPr/>
        </p:nvSpPr>
        <p:spPr bwMode="auto">
          <a:xfrm>
            <a:off x="6826471" y="1327817"/>
            <a:ext cx="2042502" cy="1643062"/>
          </a:xfrm>
          <a:prstGeom prst="chevron">
            <a:avLst>
              <a:gd name="adj" fmla="val 26582"/>
            </a:avLst>
          </a:prstGeom>
          <a:solidFill>
            <a:srgbClr val="A9DA74"/>
          </a:solidFill>
          <a:ln w="9525" algn="ctr">
            <a:noFill/>
            <a:round/>
            <a:headEnd/>
            <a:tailEnd/>
          </a:ln>
        </p:spPr>
        <p:txBody>
          <a:bodyPr anchor="ctr"/>
          <a:lstStyle/>
          <a:p>
            <a:pPr algn="ctr"/>
            <a:endParaRPr lang="es-MX" sz="1400">
              <a:solidFill>
                <a:srgbClr val="000000"/>
              </a:solidFill>
              <a:latin typeface="Constantia" pitchFamily="18" charset="0"/>
            </a:endParaRPr>
          </a:p>
        </p:txBody>
      </p:sp>
      <p:sp>
        <p:nvSpPr>
          <p:cNvPr id="8" name="65 Cheurón"/>
          <p:cNvSpPr>
            <a:spLocks noChangeArrowheads="1"/>
          </p:cNvSpPr>
          <p:nvPr/>
        </p:nvSpPr>
        <p:spPr bwMode="auto">
          <a:xfrm>
            <a:off x="4468825" y="1327817"/>
            <a:ext cx="2393511" cy="1643062"/>
          </a:xfrm>
          <a:prstGeom prst="chevron">
            <a:avLst>
              <a:gd name="adj" fmla="val 26579"/>
            </a:avLst>
          </a:prstGeom>
          <a:solidFill>
            <a:srgbClr val="A9DA74"/>
          </a:solidFill>
          <a:ln w="9525" algn="ctr">
            <a:noFill/>
            <a:round/>
            <a:headEnd/>
            <a:tailEnd/>
          </a:ln>
        </p:spPr>
        <p:txBody>
          <a:bodyPr anchor="ctr"/>
          <a:lstStyle/>
          <a:p>
            <a:pPr algn="ctr"/>
            <a:endParaRPr lang="es-MX" sz="1400">
              <a:solidFill>
                <a:schemeClr val="bg1"/>
              </a:solidFill>
              <a:latin typeface="Constantia" pitchFamily="18" charset="0"/>
            </a:endParaRPr>
          </a:p>
        </p:txBody>
      </p:sp>
      <p:sp>
        <p:nvSpPr>
          <p:cNvPr id="9" name="59 Cheurón"/>
          <p:cNvSpPr>
            <a:spLocks noChangeArrowheads="1"/>
          </p:cNvSpPr>
          <p:nvPr/>
        </p:nvSpPr>
        <p:spPr bwMode="auto">
          <a:xfrm>
            <a:off x="2159699" y="1327817"/>
            <a:ext cx="2370505" cy="1643062"/>
          </a:xfrm>
          <a:prstGeom prst="chevron">
            <a:avLst>
              <a:gd name="adj" fmla="val 26579"/>
            </a:avLst>
          </a:prstGeom>
          <a:solidFill>
            <a:srgbClr val="A9DA74"/>
          </a:solidFill>
          <a:ln w="9525" algn="ctr">
            <a:noFill/>
            <a:round/>
            <a:headEnd/>
            <a:tailEnd/>
          </a:ln>
        </p:spPr>
        <p:txBody>
          <a:bodyPr anchor="ctr"/>
          <a:lstStyle/>
          <a:p>
            <a:pPr algn="ctr"/>
            <a:endParaRPr lang="es-MX" sz="1400">
              <a:solidFill>
                <a:schemeClr val="bg1"/>
              </a:solidFill>
              <a:latin typeface="Constantia" pitchFamily="18" charset="0"/>
            </a:endParaRPr>
          </a:p>
        </p:txBody>
      </p:sp>
      <p:sp>
        <p:nvSpPr>
          <p:cNvPr id="10" name="9 Elipse"/>
          <p:cNvSpPr/>
          <p:nvPr/>
        </p:nvSpPr>
        <p:spPr>
          <a:xfrm>
            <a:off x="2255433" y="1641783"/>
            <a:ext cx="884532" cy="884532"/>
          </a:xfrm>
          <a:prstGeom prst="ellips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MX" sz="5000" dirty="0" smtClean="0">
                <a:solidFill>
                  <a:schemeClr val="bg1"/>
                </a:solidFill>
                <a:latin typeface="Constantia" pitchFamily="18" charset="0"/>
                <a:cs typeface="Aharoni" pitchFamily="2" charset="-79"/>
              </a:rPr>
              <a:t>2</a:t>
            </a:r>
          </a:p>
        </p:txBody>
      </p:sp>
      <p:sp>
        <p:nvSpPr>
          <p:cNvPr id="11" name="10 Elipse"/>
          <p:cNvSpPr/>
          <p:nvPr/>
        </p:nvSpPr>
        <p:spPr>
          <a:xfrm>
            <a:off x="4557739" y="1595603"/>
            <a:ext cx="884532" cy="884532"/>
          </a:xfrm>
          <a:prstGeom prst="ellips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MX" sz="5000" dirty="0" smtClean="0">
                <a:solidFill>
                  <a:schemeClr val="bg1"/>
                </a:solidFill>
                <a:latin typeface="Constantia" pitchFamily="18" charset="0"/>
                <a:cs typeface="Aharoni" pitchFamily="2" charset="-79"/>
              </a:rPr>
              <a:t>3</a:t>
            </a:r>
          </a:p>
        </p:txBody>
      </p:sp>
      <p:sp>
        <p:nvSpPr>
          <p:cNvPr id="12" name="11 Elipse"/>
          <p:cNvSpPr/>
          <p:nvPr/>
        </p:nvSpPr>
        <p:spPr>
          <a:xfrm>
            <a:off x="6890997" y="1614075"/>
            <a:ext cx="884532" cy="884532"/>
          </a:xfrm>
          <a:prstGeom prst="ellips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MX" sz="5000" dirty="0" smtClean="0">
                <a:solidFill>
                  <a:schemeClr val="bg1"/>
                </a:solidFill>
                <a:latin typeface="Constantia" pitchFamily="18" charset="0"/>
                <a:cs typeface="Aharoni" pitchFamily="2" charset="-79"/>
              </a:rPr>
              <a:t>4</a:t>
            </a:r>
          </a:p>
        </p:txBody>
      </p:sp>
      <p:sp>
        <p:nvSpPr>
          <p:cNvPr id="14" name="Text Box 34"/>
          <p:cNvSpPr txBox="1">
            <a:spLocks noChangeArrowheads="1"/>
          </p:cNvSpPr>
          <p:nvPr/>
        </p:nvSpPr>
        <p:spPr bwMode="auto">
          <a:xfrm>
            <a:off x="948281" y="1652099"/>
            <a:ext cx="1180994" cy="923330"/>
          </a:xfrm>
          <a:prstGeom prst="rect">
            <a:avLst/>
          </a:prstGeom>
          <a:noFill/>
          <a:ln w="9525">
            <a:noFill/>
            <a:miter lim="800000"/>
            <a:headEnd/>
            <a:tailEnd/>
          </a:ln>
        </p:spPr>
        <p:txBody>
          <a:bodyPr wrap="square" lIns="0" tIns="0" rIns="0" bIns="0">
            <a:spAutoFit/>
          </a:bodyPr>
          <a:lstStyle/>
          <a:p>
            <a:pPr>
              <a:spcBef>
                <a:spcPct val="50000"/>
              </a:spcBef>
            </a:pPr>
            <a:r>
              <a:rPr lang="es-MX" sz="1500" b="1" dirty="0" smtClean="0">
                <a:latin typeface="Constantia" pitchFamily="18" charset="0"/>
              </a:rPr>
              <a:t>Recibe o genera el archivo electrónico</a:t>
            </a:r>
            <a:endParaRPr lang="es-ES" sz="1500" b="1" dirty="0">
              <a:latin typeface="Constantia" pitchFamily="18" charset="0"/>
            </a:endParaRPr>
          </a:p>
        </p:txBody>
      </p:sp>
      <p:sp>
        <p:nvSpPr>
          <p:cNvPr id="15" name="Text Box 34"/>
          <p:cNvSpPr txBox="1">
            <a:spLocks noChangeArrowheads="1"/>
          </p:cNvSpPr>
          <p:nvPr/>
        </p:nvSpPr>
        <p:spPr bwMode="auto">
          <a:xfrm>
            <a:off x="2897901" y="1697392"/>
            <a:ext cx="1533979" cy="923330"/>
          </a:xfrm>
          <a:prstGeom prst="rect">
            <a:avLst/>
          </a:prstGeom>
          <a:noFill/>
          <a:ln w="9525">
            <a:noFill/>
            <a:miter lim="800000"/>
            <a:headEnd/>
            <a:tailEnd/>
          </a:ln>
        </p:spPr>
        <p:txBody>
          <a:bodyPr wrap="square" lIns="0" tIns="0" rIns="0" bIns="0">
            <a:spAutoFit/>
          </a:bodyPr>
          <a:lstStyle/>
          <a:p>
            <a:pPr>
              <a:spcBef>
                <a:spcPct val="50000"/>
              </a:spcBef>
            </a:pPr>
            <a:r>
              <a:rPr lang="es-MX" sz="1500" b="1" dirty="0" smtClean="0">
                <a:latin typeface="Constantia" pitchFamily="18" charset="0"/>
              </a:rPr>
              <a:t>Verifica vigencia del CSD y requisitos técnicos</a:t>
            </a:r>
            <a:endParaRPr lang="es-ES" sz="1500" b="1" dirty="0">
              <a:latin typeface="Constantia" pitchFamily="18" charset="0"/>
            </a:endParaRPr>
          </a:p>
        </p:txBody>
      </p:sp>
      <p:sp>
        <p:nvSpPr>
          <p:cNvPr id="16" name="Text Box 34"/>
          <p:cNvSpPr txBox="1">
            <a:spLocks noChangeArrowheads="1"/>
          </p:cNvSpPr>
          <p:nvPr/>
        </p:nvSpPr>
        <p:spPr bwMode="auto">
          <a:xfrm>
            <a:off x="5262468" y="1662840"/>
            <a:ext cx="1485378" cy="923330"/>
          </a:xfrm>
          <a:prstGeom prst="rect">
            <a:avLst/>
          </a:prstGeom>
          <a:noFill/>
          <a:ln w="9525">
            <a:noFill/>
            <a:miter lim="800000"/>
            <a:headEnd/>
            <a:tailEnd/>
          </a:ln>
        </p:spPr>
        <p:txBody>
          <a:bodyPr wrap="square" lIns="0" tIns="0" rIns="0" bIns="0">
            <a:spAutoFit/>
          </a:bodyPr>
          <a:lstStyle/>
          <a:p>
            <a:pPr>
              <a:spcBef>
                <a:spcPct val="50000"/>
              </a:spcBef>
            </a:pPr>
            <a:r>
              <a:rPr lang="es-MX" sz="1500" b="1" dirty="0" smtClean="0">
                <a:latin typeface="Constantia" pitchFamily="18" charset="0"/>
              </a:rPr>
              <a:t>Certifica el XML con el sello proporcionado por el SAT</a:t>
            </a:r>
            <a:endParaRPr lang="es-ES" sz="1500" b="1" dirty="0">
              <a:latin typeface="Constantia" pitchFamily="18" charset="0"/>
            </a:endParaRPr>
          </a:p>
        </p:txBody>
      </p:sp>
      <p:sp>
        <p:nvSpPr>
          <p:cNvPr id="17" name="Text Box 34"/>
          <p:cNvSpPr txBox="1">
            <a:spLocks noChangeArrowheads="1"/>
          </p:cNvSpPr>
          <p:nvPr/>
        </p:nvSpPr>
        <p:spPr bwMode="auto">
          <a:xfrm>
            <a:off x="7470187" y="1740532"/>
            <a:ext cx="1332067" cy="923330"/>
          </a:xfrm>
          <a:prstGeom prst="rect">
            <a:avLst/>
          </a:prstGeom>
          <a:noFill/>
          <a:ln w="9525">
            <a:noFill/>
            <a:miter lim="800000"/>
            <a:headEnd/>
            <a:tailEnd/>
          </a:ln>
        </p:spPr>
        <p:txBody>
          <a:bodyPr wrap="square" lIns="0" tIns="0" rIns="0" bIns="0">
            <a:spAutoFit/>
          </a:bodyPr>
          <a:lstStyle/>
          <a:p>
            <a:pPr>
              <a:spcBef>
                <a:spcPct val="50000"/>
              </a:spcBef>
            </a:pPr>
            <a:r>
              <a:rPr lang="es-MX" sz="1500" b="1" dirty="0" smtClean="0">
                <a:latin typeface="Constantia" pitchFamily="18" charset="0"/>
              </a:rPr>
              <a:t>Envía Factura certificada al cliente (y una copia al SAT)</a:t>
            </a:r>
            <a:endParaRPr lang="es-ES" sz="1500" b="1" dirty="0">
              <a:latin typeface="Constantia" pitchFamily="18" charset="0"/>
            </a:endParaRPr>
          </a:p>
        </p:txBody>
      </p:sp>
      <p:grpSp>
        <p:nvGrpSpPr>
          <p:cNvPr id="18" name="89 Grupo"/>
          <p:cNvGrpSpPr>
            <a:grpSpLocks/>
          </p:cNvGrpSpPr>
          <p:nvPr/>
        </p:nvGrpSpPr>
        <p:grpSpPr bwMode="auto">
          <a:xfrm>
            <a:off x="679782" y="2729204"/>
            <a:ext cx="1071561" cy="504193"/>
            <a:chOff x="4500563" y="1357322"/>
            <a:chExt cx="1071569" cy="928695"/>
          </a:xfrm>
        </p:grpSpPr>
        <p:sp>
          <p:nvSpPr>
            <p:cNvPr id="19" name="18 Rectángulo redondeado"/>
            <p:cNvSpPr/>
            <p:nvPr/>
          </p:nvSpPr>
          <p:spPr bwMode="auto">
            <a:xfrm>
              <a:off x="4572000" y="1357322"/>
              <a:ext cx="928694" cy="928695"/>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20" name="19 Rectángulo"/>
            <p:cNvSpPr/>
            <p:nvPr/>
          </p:nvSpPr>
          <p:spPr bwMode="auto">
            <a:xfrm>
              <a:off x="4500563" y="1368611"/>
              <a:ext cx="1071569" cy="357191"/>
            </a:xfrm>
            <a:prstGeom prst="rect">
              <a:avLst/>
            </a:prstGeom>
            <a:noFill/>
            <a:ln w="9525" cap="flat" cmpd="sng" algn="ctr">
              <a:noFill/>
              <a:prstDash val="solid"/>
              <a:round/>
              <a:headEnd type="none" w="med" len="med"/>
              <a:tailEnd type="none" w="med" len="med"/>
            </a:ln>
            <a:effectLst/>
          </p:spPr>
          <p:txBody>
            <a:bodyPr lIns="0" tIns="0" rIns="0" bIns="0"/>
            <a:lstStyle/>
            <a:p>
              <a:pPr algn="ctr">
                <a:defRPr/>
              </a:pPr>
              <a:r>
                <a:rPr lang="es-MX" sz="1500" b="1" dirty="0" smtClean="0">
                  <a:latin typeface="Constantia" pitchFamily="18" charset="0"/>
                </a:rPr>
                <a:t>SAT</a:t>
              </a:r>
              <a:endParaRPr lang="es-MX" sz="1500" b="1" dirty="0">
                <a:latin typeface="Constantia" pitchFamily="18" charset="0"/>
              </a:endParaRPr>
            </a:p>
          </p:txBody>
        </p:sp>
      </p:grpSp>
      <p:sp>
        <p:nvSpPr>
          <p:cNvPr id="21" name="20 Rectángulo redondeado"/>
          <p:cNvSpPr/>
          <p:nvPr/>
        </p:nvSpPr>
        <p:spPr bwMode="auto">
          <a:xfrm>
            <a:off x="2726219" y="2731239"/>
            <a:ext cx="928688" cy="928688"/>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22" name="21 Rectángulo"/>
          <p:cNvSpPr/>
          <p:nvPr/>
        </p:nvSpPr>
        <p:spPr bwMode="auto">
          <a:xfrm>
            <a:off x="2658162" y="2680322"/>
            <a:ext cx="996746" cy="403225"/>
          </a:xfrm>
          <a:prstGeom prst="rect">
            <a:avLst/>
          </a:prstGeom>
          <a:noFill/>
          <a:ln w="9525" cap="flat" cmpd="sng" algn="ctr">
            <a:noFill/>
            <a:prstDash val="solid"/>
            <a:round/>
            <a:headEnd type="none" w="med" len="med"/>
            <a:tailEnd type="none" w="med" len="med"/>
          </a:ln>
          <a:effectLst/>
        </p:spPr>
        <p:txBody>
          <a:bodyPr/>
          <a:lstStyle/>
          <a:p>
            <a:pPr algn="ctr">
              <a:defRPr/>
            </a:pPr>
            <a:r>
              <a:rPr lang="es-MX" sz="1500" b="1" dirty="0" smtClean="0">
                <a:latin typeface="Constantia" pitchFamily="18" charset="0"/>
              </a:rPr>
              <a:t>Anexo 20</a:t>
            </a:r>
          </a:p>
          <a:p>
            <a:pPr algn="ctr">
              <a:defRPr/>
            </a:pPr>
            <a:r>
              <a:rPr lang="es-MX" sz="1500" b="1" dirty="0" smtClean="0">
                <a:latin typeface="Constantia" pitchFamily="18" charset="0"/>
              </a:rPr>
              <a:t>LCO RMF</a:t>
            </a:r>
            <a:endParaRPr lang="es-MX" sz="1500" b="1" dirty="0">
              <a:latin typeface="Constantia" pitchFamily="18" charset="0"/>
            </a:endParaRPr>
          </a:p>
        </p:txBody>
      </p:sp>
      <p:sp>
        <p:nvSpPr>
          <p:cNvPr id="23" name="22 Rectángulo redondeado"/>
          <p:cNvSpPr/>
          <p:nvPr/>
        </p:nvSpPr>
        <p:spPr bwMode="auto">
          <a:xfrm>
            <a:off x="5010348" y="2728697"/>
            <a:ext cx="928688" cy="928688"/>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24" name="23 Rectángulo"/>
          <p:cNvSpPr/>
          <p:nvPr/>
        </p:nvSpPr>
        <p:spPr bwMode="auto">
          <a:xfrm>
            <a:off x="5010348" y="2737036"/>
            <a:ext cx="928688" cy="311150"/>
          </a:xfrm>
          <a:prstGeom prst="rect">
            <a:avLst/>
          </a:prstGeom>
          <a:noFill/>
          <a:ln w="9525" cap="flat" cmpd="sng" algn="ctr">
            <a:noFill/>
            <a:prstDash val="solid"/>
            <a:round/>
            <a:headEnd type="none" w="med" len="med"/>
            <a:tailEnd type="none" w="med" len="med"/>
          </a:ln>
          <a:effectLst/>
        </p:spPr>
        <p:txBody>
          <a:bodyPr lIns="0" tIns="0" rIns="0" bIns="0"/>
          <a:lstStyle/>
          <a:p>
            <a:pPr algn="ctr">
              <a:defRPr/>
            </a:pPr>
            <a:r>
              <a:rPr lang="es-MX" sz="1400" b="1" dirty="0" smtClean="0">
                <a:latin typeface="Constantia" pitchFamily="18" charset="0"/>
              </a:rPr>
              <a:t>CSD UUID</a:t>
            </a:r>
            <a:endParaRPr lang="es-MX" sz="1400" b="1" dirty="0">
              <a:latin typeface="Constantia" pitchFamily="18" charset="0"/>
            </a:endParaRPr>
          </a:p>
        </p:txBody>
      </p:sp>
      <p:sp>
        <p:nvSpPr>
          <p:cNvPr id="25" name="24 Rectángulo"/>
          <p:cNvSpPr/>
          <p:nvPr/>
        </p:nvSpPr>
        <p:spPr bwMode="auto">
          <a:xfrm>
            <a:off x="0" y="4558285"/>
            <a:ext cx="1074299" cy="285750"/>
          </a:xfrm>
          <a:prstGeom prst="rect">
            <a:avLst/>
          </a:prstGeom>
          <a:noFill/>
          <a:ln w="9525" cap="flat" cmpd="sng" algn="ctr">
            <a:noFill/>
            <a:prstDash val="solid"/>
            <a:round/>
            <a:headEnd type="none" w="med" len="med"/>
            <a:tailEnd type="none" w="med" len="med"/>
          </a:ln>
          <a:effectLst/>
        </p:spPr>
        <p:txBody>
          <a:bodyPr lIns="0" tIns="0" rIns="0" bIns="0"/>
          <a:lstStyle/>
          <a:p>
            <a:pPr algn="ctr">
              <a:defRPr/>
            </a:pPr>
            <a:r>
              <a:rPr lang="es-MX" sz="1600" b="1" dirty="0" smtClean="0">
                <a:latin typeface="Constantia" pitchFamily="18" charset="0"/>
              </a:rPr>
              <a:t>Proveedor</a:t>
            </a:r>
          </a:p>
        </p:txBody>
      </p:sp>
      <p:sp>
        <p:nvSpPr>
          <p:cNvPr id="26" name="25 Rectángulo"/>
          <p:cNvSpPr/>
          <p:nvPr/>
        </p:nvSpPr>
        <p:spPr bwMode="auto">
          <a:xfrm>
            <a:off x="0" y="658934"/>
            <a:ext cx="9144000" cy="504845"/>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457200" indent="-457200" defTabSz="914400"/>
            <a:r>
              <a:rPr lang="es-MX" sz="2400" dirty="0" smtClean="0">
                <a:latin typeface="Constantia" pitchFamily="18" charset="0"/>
              </a:rPr>
              <a:t>¿Qué hace el Proveedor de Factura Electrónica?</a:t>
            </a:r>
          </a:p>
        </p:txBody>
      </p:sp>
      <p:pic>
        <p:nvPicPr>
          <p:cNvPr id="27" name="Picture 3" descr="C:\Users\SACB696E\AppData\Local\Microsoft\Windows\Temporary Internet Files\Content.IE5\3SNWTDIE\MC900434843[1].png"/>
          <p:cNvPicPr>
            <a:picLocks noChangeAspect="1" noChangeArrowheads="1"/>
          </p:cNvPicPr>
          <p:nvPr/>
        </p:nvPicPr>
        <p:blipFill>
          <a:blip r:embed="rId2" cstate="print"/>
          <a:srcRect/>
          <a:stretch>
            <a:fillRect/>
          </a:stretch>
        </p:blipFill>
        <p:spPr bwMode="auto">
          <a:xfrm flipH="1">
            <a:off x="1302052" y="3007103"/>
            <a:ext cx="898582" cy="898582"/>
          </a:xfrm>
          <a:prstGeom prst="rect">
            <a:avLst/>
          </a:prstGeom>
          <a:noFill/>
          <a:ln w="9525">
            <a:noFill/>
            <a:miter lim="800000"/>
            <a:headEnd/>
            <a:tailEnd/>
          </a:ln>
        </p:spPr>
      </p:pic>
      <p:pic>
        <p:nvPicPr>
          <p:cNvPr id="28" name="Picture 3" descr="C:\Users\SACB696E\AppData\Local\Microsoft\Windows\Temporary Internet Files\Content.IE5\3SNWTDIE\MC900434843[1].png"/>
          <p:cNvPicPr>
            <a:picLocks noChangeAspect="1" noChangeArrowheads="1"/>
          </p:cNvPicPr>
          <p:nvPr/>
        </p:nvPicPr>
        <p:blipFill>
          <a:blip r:embed="rId2" cstate="print"/>
          <a:srcRect/>
          <a:stretch>
            <a:fillRect/>
          </a:stretch>
        </p:blipFill>
        <p:spPr bwMode="auto">
          <a:xfrm flipH="1">
            <a:off x="3344951" y="3063981"/>
            <a:ext cx="898582" cy="898582"/>
          </a:xfrm>
          <a:prstGeom prst="rect">
            <a:avLst/>
          </a:prstGeom>
          <a:noFill/>
          <a:ln w="9525">
            <a:noFill/>
            <a:miter lim="800000"/>
            <a:headEnd/>
            <a:tailEnd/>
          </a:ln>
        </p:spPr>
      </p:pic>
      <p:pic>
        <p:nvPicPr>
          <p:cNvPr id="29" name="28 Imagen" descr="doc_xml_icon.png"/>
          <p:cNvPicPr>
            <a:picLocks noChangeAspect="1"/>
          </p:cNvPicPr>
          <p:nvPr/>
        </p:nvPicPr>
        <p:blipFill>
          <a:blip r:embed="rId3" cstate="print"/>
          <a:stretch>
            <a:fillRect/>
          </a:stretch>
        </p:blipFill>
        <p:spPr>
          <a:xfrm>
            <a:off x="2785519" y="3165699"/>
            <a:ext cx="776758" cy="812081"/>
          </a:xfrm>
          <a:prstGeom prst="rect">
            <a:avLst/>
          </a:prstGeom>
          <a:scene3d>
            <a:camera prst="isometricOffAxis2Left"/>
            <a:lightRig rig="threePt" dir="t"/>
          </a:scene3d>
        </p:spPr>
      </p:pic>
      <p:pic>
        <p:nvPicPr>
          <p:cNvPr id="30" name="Picture 3" descr="C:\Users\SACB696E\AppData\Local\Microsoft\Windows\Temporary Internet Files\Content.IE5\3SNWTDIE\MC900434843[1].png"/>
          <p:cNvPicPr>
            <a:picLocks noChangeAspect="1" noChangeArrowheads="1"/>
          </p:cNvPicPr>
          <p:nvPr/>
        </p:nvPicPr>
        <p:blipFill>
          <a:blip r:embed="rId2" cstate="print"/>
          <a:srcRect/>
          <a:stretch>
            <a:fillRect/>
          </a:stretch>
        </p:blipFill>
        <p:spPr bwMode="auto">
          <a:xfrm flipH="1">
            <a:off x="5336767" y="2938470"/>
            <a:ext cx="898582" cy="898582"/>
          </a:xfrm>
          <a:prstGeom prst="rect">
            <a:avLst/>
          </a:prstGeom>
          <a:noFill/>
          <a:ln w="9525">
            <a:noFill/>
            <a:miter lim="800000"/>
            <a:headEnd/>
            <a:tailEnd/>
          </a:ln>
        </p:spPr>
      </p:pic>
      <p:pic>
        <p:nvPicPr>
          <p:cNvPr id="31" name="Picture 26" descr="Base de datos proceso"/>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4864130" y="3063981"/>
            <a:ext cx="644741" cy="73599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2" name="31 Rectángulo redondeado"/>
          <p:cNvSpPr/>
          <p:nvPr/>
        </p:nvSpPr>
        <p:spPr>
          <a:xfrm>
            <a:off x="3964" y="4821046"/>
            <a:ext cx="1377036" cy="1324729"/>
          </a:xfrm>
          <a:prstGeom prst="roundRect">
            <a:avLst>
              <a:gd name="adj" fmla="val 10000"/>
            </a:avLst>
          </a:prstGeom>
          <a:blipFill rotWithShape="0">
            <a:blip r:embed="rId5" cstate="print"/>
            <a:stretch>
              <a:fillRect/>
            </a:stretch>
          </a:blipFill>
          <a:ln>
            <a:noFill/>
          </a:ln>
          <a:effectLst/>
        </p:spPr>
        <p:style>
          <a:lnRef idx="0">
            <a:scrgbClr r="0" g="0" b="0"/>
          </a:lnRef>
          <a:fillRef idx="3">
            <a:scrgbClr r="0" g="0" b="0"/>
          </a:fillRef>
          <a:effectRef idx="2">
            <a:scrgbClr r="0" g="0" b="0"/>
          </a:effectRef>
          <a:fontRef idx="minor">
            <a:schemeClr val="lt1">
              <a:hueOff val="0"/>
              <a:satOff val="0"/>
              <a:lumOff val="0"/>
              <a:alphaOff val="0"/>
            </a:schemeClr>
          </a:fontRef>
        </p:style>
      </p:sp>
      <p:sp>
        <p:nvSpPr>
          <p:cNvPr id="33" name="32 Rectángulo redondeado"/>
          <p:cNvSpPr/>
          <p:nvPr/>
        </p:nvSpPr>
        <p:spPr bwMode="auto">
          <a:xfrm>
            <a:off x="7205111" y="4514646"/>
            <a:ext cx="928688" cy="928688"/>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34" name="33 Elipse"/>
          <p:cNvSpPr/>
          <p:nvPr/>
        </p:nvSpPr>
        <p:spPr bwMode="auto">
          <a:xfrm flipH="1">
            <a:off x="6900536" y="4831335"/>
            <a:ext cx="1282475" cy="1284448"/>
          </a:xfrm>
          <a:prstGeom prst="ellipse">
            <a:avLst/>
          </a:prstGeom>
          <a:blipFill rotWithShape="0">
            <a:blip r:embed="rId6" cstate="print"/>
            <a:stretch>
              <a:fillRect/>
            </a:stretch>
          </a:blipFill>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
        <p:nvSpPr>
          <p:cNvPr id="35" name="34 Rectángulo"/>
          <p:cNvSpPr/>
          <p:nvPr/>
        </p:nvSpPr>
        <p:spPr bwMode="auto">
          <a:xfrm>
            <a:off x="7214319" y="4532885"/>
            <a:ext cx="928688" cy="285750"/>
          </a:xfrm>
          <a:prstGeom prst="rect">
            <a:avLst/>
          </a:prstGeom>
          <a:noFill/>
          <a:ln w="9525" cap="flat" cmpd="sng" algn="ctr">
            <a:noFill/>
            <a:prstDash val="solid"/>
            <a:round/>
            <a:headEnd type="none" w="med" len="med"/>
            <a:tailEnd type="none" w="med" len="med"/>
          </a:ln>
          <a:effectLst/>
        </p:spPr>
        <p:txBody>
          <a:bodyPr lIns="0" tIns="0" rIns="0" bIns="0"/>
          <a:lstStyle/>
          <a:p>
            <a:pPr algn="ctr">
              <a:defRPr/>
            </a:pPr>
            <a:r>
              <a:rPr lang="es-MX" b="1" dirty="0" smtClean="0">
                <a:latin typeface="Constantia" pitchFamily="18" charset="0"/>
              </a:rPr>
              <a:t>Emisor</a:t>
            </a:r>
          </a:p>
        </p:txBody>
      </p:sp>
      <p:pic>
        <p:nvPicPr>
          <p:cNvPr id="36" name="Picture 2" descr="C:\Users\SACB696E\AppData\Local\Microsoft\Windows\Temporary Internet Files\Content.IE5\IW1709RT\MC900431629[1].png"/>
          <p:cNvPicPr>
            <a:picLocks noChangeAspect="1" noChangeArrowheads="1"/>
          </p:cNvPicPr>
          <p:nvPr/>
        </p:nvPicPr>
        <p:blipFill>
          <a:blip r:embed="rId7"/>
          <a:srcRect/>
          <a:stretch>
            <a:fillRect/>
          </a:stretch>
        </p:blipFill>
        <p:spPr bwMode="auto">
          <a:xfrm flipH="1">
            <a:off x="2383319" y="3183989"/>
            <a:ext cx="775538" cy="775538"/>
          </a:xfrm>
          <a:prstGeom prst="rect">
            <a:avLst/>
          </a:prstGeom>
          <a:noFill/>
        </p:spPr>
      </p:pic>
      <p:pic>
        <p:nvPicPr>
          <p:cNvPr id="37" name="36 Imagen" descr="doc_xml_icon.png"/>
          <p:cNvPicPr>
            <a:picLocks noChangeAspect="1"/>
          </p:cNvPicPr>
          <p:nvPr/>
        </p:nvPicPr>
        <p:blipFill>
          <a:blip r:embed="rId3" cstate="print"/>
          <a:stretch>
            <a:fillRect/>
          </a:stretch>
        </p:blipFill>
        <p:spPr>
          <a:xfrm>
            <a:off x="523162" y="2970879"/>
            <a:ext cx="1102276" cy="1152402"/>
          </a:xfrm>
          <a:prstGeom prst="rect">
            <a:avLst/>
          </a:prstGeom>
          <a:scene3d>
            <a:camera prst="isometricOffAxis2Left"/>
            <a:lightRig rig="threePt" dir="t"/>
          </a:scene3d>
        </p:spPr>
      </p:pic>
      <p:pic>
        <p:nvPicPr>
          <p:cNvPr id="38" name="37 Imagen" descr="doc_xml_icon.png"/>
          <p:cNvPicPr>
            <a:picLocks noChangeAspect="1"/>
          </p:cNvPicPr>
          <p:nvPr/>
        </p:nvPicPr>
        <p:blipFill>
          <a:blip r:embed="rId3" cstate="print"/>
          <a:stretch>
            <a:fillRect/>
          </a:stretch>
        </p:blipFill>
        <p:spPr>
          <a:xfrm>
            <a:off x="5722127" y="3164671"/>
            <a:ext cx="728168" cy="761281"/>
          </a:xfrm>
          <a:prstGeom prst="rect">
            <a:avLst/>
          </a:prstGeom>
          <a:scene3d>
            <a:camera prst="isometricOffAxis2Left"/>
            <a:lightRig rig="threePt" dir="t"/>
          </a:scene3d>
        </p:spPr>
      </p:pic>
      <p:pic>
        <p:nvPicPr>
          <p:cNvPr id="39" name="Picture 14" descr="Llave"/>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5423952" y="3108703"/>
            <a:ext cx="635754" cy="642938"/>
          </a:xfrm>
          <a:prstGeom prst="rect">
            <a:avLst/>
          </a:prstGeom>
          <a:noFill/>
          <a:ln w="9525">
            <a:noFill/>
            <a:miter lim="800000"/>
            <a:headEnd/>
            <a:tailEnd/>
          </a:ln>
        </p:spPr>
      </p:pic>
      <p:sp>
        <p:nvSpPr>
          <p:cNvPr id="40" name="39 Rectángulo redondeado"/>
          <p:cNvSpPr/>
          <p:nvPr/>
        </p:nvSpPr>
        <p:spPr bwMode="auto">
          <a:xfrm>
            <a:off x="8206104" y="4521807"/>
            <a:ext cx="928688" cy="928688"/>
          </a:xfrm>
          <a:prstGeom prst="roundRect">
            <a:avLst>
              <a:gd name="adj" fmla="val 6853"/>
            </a:avLst>
          </a:prstGeom>
          <a:solidFill>
            <a:schemeClr val="bg1">
              <a:lumMod val="95000"/>
              <a:alpha val="74902"/>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lgn="ctr">
              <a:defRPr/>
            </a:pPr>
            <a:endParaRPr lang="es-MX">
              <a:solidFill>
                <a:schemeClr val="tx2"/>
              </a:solidFill>
              <a:latin typeface="Constantia" pitchFamily="18" charset="0"/>
            </a:endParaRPr>
          </a:p>
        </p:txBody>
      </p:sp>
      <p:sp>
        <p:nvSpPr>
          <p:cNvPr id="41" name="40 Rectángulo"/>
          <p:cNvSpPr/>
          <p:nvPr/>
        </p:nvSpPr>
        <p:spPr bwMode="auto">
          <a:xfrm>
            <a:off x="8215312" y="4540046"/>
            <a:ext cx="928688" cy="285750"/>
          </a:xfrm>
          <a:prstGeom prst="rect">
            <a:avLst/>
          </a:prstGeom>
          <a:noFill/>
          <a:ln w="9525" cap="flat" cmpd="sng" algn="ctr">
            <a:noFill/>
            <a:prstDash val="solid"/>
            <a:round/>
            <a:headEnd type="none" w="med" len="med"/>
            <a:tailEnd type="none" w="med" len="med"/>
          </a:ln>
          <a:effectLst/>
        </p:spPr>
        <p:txBody>
          <a:bodyPr lIns="0" tIns="0" rIns="0" bIns="0"/>
          <a:lstStyle/>
          <a:p>
            <a:pPr algn="ctr">
              <a:defRPr/>
            </a:pPr>
            <a:endParaRPr lang="es-MX" b="1" dirty="0" smtClean="0">
              <a:solidFill>
                <a:schemeClr val="tx2"/>
              </a:solidFill>
              <a:latin typeface="Constantia" pitchFamily="18" charset="0"/>
            </a:endParaRPr>
          </a:p>
        </p:txBody>
      </p:sp>
      <p:pic>
        <p:nvPicPr>
          <p:cNvPr id="42" name="Picture 8"/>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8260777" y="4594088"/>
            <a:ext cx="842163" cy="757947"/>
          </a:xfrm>
          <a:prstGeom prst="rect">
            <a:avLst/>
          </a:prstGeom>
          <a:noFill/>
          <a:ln w="9525">
            <a:noFill/>
            <a:miter lim="800000"/>
            <a:headEnd/>
            <a:tailEnd/>
          </a:ln>
        </p:spPr>
      </p:pic>
      <p:pic>
        <p:nvPicPr>
          <p:cNvPr id="43" name="42 Imagen" descr="doc_xml_icon.png"/>
          <p:cNvPicPr>
            <a:picLocks noChangeAspect="1"/>
          </p:cNvPicPr>
          <p:nvPr/>
        </p:nvPicPr>
        <p:blipFill>
          <a:blip r:embed="rId3" cstate="print"/>
          <a:stretch>
            <a:fillRect/>
          </a:stretch>
        </p:blipFill>
        <p:spPr>
          <a:xfrm>
            <a:off x="7563101" y="3620617"/>
            <a:ext cx="994158" cy="1039367"/>
          </a:xfrm>
          <a:prstGeom prst="rect">
            <a:avLst/>
          </a:prstGeom>
          <a:scene3d>
            <a:camera prst="isometricOffAxis2Left"/>
            <a:lightRig rig="threePt" dir="t"/>
          </a:scene3d>
        </p:spPr>
      </p:pic>
      <p:pic>
        <p:nvPicPr>
          <p:cNvPr id="44" name="Picture 14" descr="Llave"/>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7653567" y="3670744"/>
            <a:ext cx="607210" cy="614071"/>
          </a:xfrm>
          <a:prstGeom prst="rect">
            <a:avLst/>
          </a:prstGeom>
          <a:noFill/>
          <a:ln w="9525">
            <a:noFill/>
            <a:miter lim="800000"/>
            <a:headEnd/>
            <a:tailEnd/>
          </a:ln>
        </p:spPr>
      </p:pic>
      <p:sp>
        <p:nvSpPr>
          <p:cNvPr id="45" name="44 CuadroTexto"/>
          <p:cNvSpPr txBox="1"/>
          <p:nvPr/>
        </p:nvSpPr>
        <p:spPr>
          <a:xfrm>
            <a:off x="1216024" y="4680813"/>
            <a:ext cx="2448865" cy="830997"/>
          </a:xfrm>
          <a:prstGeom prst="rect">
            <a:avLst/>
          </a:prstGeom>
          <a:noFill/>
        </p:spPr>
        <p:txBody>
          <a:bodyPr wrap="square" rtlCol="0">
            <a:spAutoFit/>
          </a:bodyPr>
          <a:lstStyle/>
          <a:p>
            <a:pPr algn="ctr"/>
            <a:r>
              <a:rPr lang="es-MX" sz="1600" dirty="0" smtClean="0">
                <a:latin typeface="Constantia" pitchFamily="18" charset="0"/>
              </a:rPr>
              <a:t>Desde la generación hasta la Certificación pueden pasar hasta 72 </a:t>
            </a:r>
            <a:r>
              <a:rPr lang="es-MX" sz="1600" dirty="0" err="1" smtClean="0">
                <a:latin typeface="Constantia" pitchFamily="18" charset="0"/>
              </a:rPr>
              <a:t>hrs</a:t>
            </a:r>
            <a:r>
              <a:rPr lang="es-MX" sz="1600" dirty="0" smtClean="0">
                <a:latin typeface="Constantia" pitchFamily="18" charset="0"/>
              </a:rPr>
              <a:t>.</a:t>
            </a:r>
            <a:endParaRPr lang="es-MX" sz="1600" dirty="0">
              <a:latin typeface="Constantia" pitchFamily="18" charset="0"/>
            </a:endParaRPr>
          </a:p>
        </p:txBody>
      </p:sp>
      <p:sp>
        <p:nvSpPr>
          <p:cNvPr id="46" name="45 CuadroTexto"/>
          <p:cNvSpPr txBox="1"/>
          <p:nvPr/>
        </p:nvSpPr>
        <p:spPr>
          <a:xfrm>
            <a:off x="6827114" y="2941010"/>
            <a:ext cx="2395402" cy="584775"/>
          </a:xfrm>
          <a:prstGeom prst="rect">
            <a:avLst/>
          </a:prstGeom>
          <a:noFill/>
        </p:spPr>
        <p:txBody>
          <a:bodyPr wrap="square" rtlCol="0">
            <a:spAutoFit/>
          </a:bodyPr>
          <a:lstStyle/>
          <a:p>
            <a:pPr algn="ctr"/>
            <a:r>
              <a:rPr lang="es-MX" sz="1600" dirty="0" smtClean="0">
                <a:latin typeface="Constantia" pitchFamily="18" charset="0"/>
              </a:rPr>
              <a:t>Envío al SAT de inmediato</a:t>
            </a:r>
            <a:endParaRPr lang="es-MX" sz="1600" dirty="0">
              <a:latin typeface="Constantia" pitchFamily="18" charset="0"/>
            </a:endParaRPr>
          </a:p>
        </p:txBody>
      </p:sp>
      <p:sp>
        <p:nvSpPr>
          <p:cNvPr id="47" name="46 Rectángulo"/>
          <p:cNvSpPr/>
          <p:nvPr/>
        </p:nvSpPr>
        <p:spPr>
          <a:xfrm>
            <a:off x="0" y="0"/>
            <a:ext cx="9144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MX" sz="2400" b="1" dirty="0" smtClean="0">
                <a:solidFill>
                  <a:schemeClr val="tx1"/>
                </a:solidFill>
                <a:latin typeface="Constantia" pitchFamily="18" charset="0"/>
              </a:rPr>
              <a:t>Certificación de Comprobantes</a:t>
            </a:r>
            <a:endParaRPr lang="es-MX" sz="2400" b="1" dirty="0">
              <a:solidFill>
                <a:schemeClr val="tx1"/>
              </a:solidFill>
              <a:latin typeface="Constantia" pitchFamily="18" charset="0"/>
            </a:endParaRPr>
          </a:p>
        </p:txBody>
      </p:sp>
      <p:pic>
        <p:nvPicPr>
          <p:cNvPr id="48" name="Picture 2"/>
          <p:cNvPicPr>
            <a:picLocks noChangeAspect="1" noChangeArrowheads="1"/>
          </p:cNvPicPr>
          <p:nvPr/>
        </p:nvPicPr>
        <p:blipFill>
          <a:blip r:embed="rId10"/>
          <a:srcRect/>
          <a:stretch>
            <a:fillRect/>
          </a:stretch>
        </p:blipFill>
        <p:spPr bwMode="auto">
          <a:xfrm>
            <a:off x="0" y="566077"/>
            <a:ext cx="6576164" cy="190613"/>
          </a:xfrm>
          <a:prstGeom prst="rect">
            <a:avLst/>
          </a:prstGeom>
          <a:noFill/>
          <a:ln w="9525">
            <a:noFill/>
            <a:miter lim="800000"/>
            <a:headEnd/>
            <a:tailEnd/>
          </a:ln>
        </p:spPr>
      </p:pic>
      <p:sp>
        <p:nvSpPr>
          <p:cNvPr id="13" name="12 Elipse"/>
          <p:cNvSpPr/>
          <p:nvPr/>
        </p:nvSpPr>
        <p:spPr>
          <a:xfrm>
            <a:off x="235948" y="1595603"/>
            <a:ext cx="884532" cy="884532"/>
          </a:xfrm>
          <a:prstGeom prst="ellips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MX" sz="5000" dirty="0">
                <a:solidFill>
                  <a:schemeClr val="bg1"/>
                </a:solidFill>
                <a:latin typeface="Constantia" pitchFamily="18" charset="0"/>
                <a:cs typeface="Aharoni" pitchFamily="2" charset="-79"/>
              </a:rPr>
              <a:t>1</a:t>
            </a:r>
          </a:p>
        </p:txBody>
      </p:sp>
    </p:spTree>
    <p:extLst>
      <p:ext uri="{BB962C8B-B14F-4D97-AF65-F5344CB8AC3E}">
        <p14:creationId xmlns:p14="http://schemas.microsoft.com/office/powerpoint/2010/main" val="2234465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4754</TotalTime>
  <Words>2696</Words>
  <Application>Microsoft Office PowerPoint</Application>
  <PresentationFormat>Presentación en pantalla (4:3)</PresentationFormat>
  <Paragraphs>471</Paragraphs>
  <Slides>36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Tema de Office</vt:lpstr>
      <vt:lpstr>Fotografía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Esquemas de Asistencia al Contribuyente  </vt:lpstr>
    </vt:vector>
  </TitlesOfParts>
  <Company>ALTEC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SAT PROYECTO SID 5</dc:creator>
  <cp:lastModifiedBy>Omar Barrera</cp:lastModifiedBy>
  <cp:revision>366</cp:revision>
  <dcterms:created xsi:type="dcterms:W3CDTF">2011-05-16T20:54:13Z</dcterms:created>
  <dcterms:modified xsi:type="dcterms:W3CDTF">2013-06-27T14:12:27Z</dcterms:modified>
</cp:coreProperties>
</file>